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Orbitron Medium"/>
      <p:regular r:id="rId45"/>
      <p:bold r:id="rId46"/>
    </p:embeddedFont>
    <p:embeddedFont>
      <p:font typeface="Lato Black"/>
      <p:bold r:id="rId47"/>
      <p:boldItalic r:id="rId48"/>
    </p:embeddedFont>
    <p:embeddedFont>
      <p:font typeface="Quicksand"/>
      <p:regular r:id="rId49"/>
      <p:bold r:id="rId50"/>
    </p:embeddedFont>
    <p:embeddedFont>
      <p:font typeface="Quicksand Medium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Jon Nordb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B83CC8-0448-4DC3-B5CC-673E85673E8F}">
  <a:tblStyle styleId="{04B83CC8-0448-4DC3-B5CC-673E85673E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OrbitronMedium-bold.fntdata"/><Relationship Id="rId45" Type="http://schemas.openxmlformats.org/officeDocument/2006/relationships/font" Target="fonts/Orbitron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LatoBlack-boldItalic.fntdata"/><Relationship Id="rId47" Type="http://schemas.openxmlformats.org/officeDocument/2006/relationships/font" Target="fonts/LatoBlack-bold.fntdata"/><Relationship Id="rId49" Type="http://schemas.openxmlformats.org/officeDocument/2006/relationships/font" Target="fonts/Quicksand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QuicksandMedium-regular.fntdata"/><Relationship Id="rId50" Type="http://schemas.openxmlformats.org/officeDocument/2006/relationships/font" Target="fonts/Quicksand-bold.fntdata"/><Relationship Id="rId52" Type="http://schemas.openxmlformats.org/officeDocument/2006/relationships/font" Target="fonts/QuicksandMedium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09T10:44:20.973">
    <p:pos x="196" y="280"/>
    <p:text>make a bit more visual?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6-09T17:19:04.840">
    <p:pos x="1500" y="2721"/>
    <p:text>TODO, add demo image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ulStoffregen/CoreMark" TargetMode="External"/><Relationship Id="rId3" Type="http://schemas.openxmlformats.org/officeDocument/2006/relationships/hyperlink" Target="https://www.eembc.org/coremark/scores.php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da0b8ae8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Now we will quickly show how to use emlearn.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library can be installed either as a Python package,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be included as a git submodule.</a:t>
            </a:r>
            <a:endParaRPr/>
          </a:p>
        </p:txBody>
      </p:sp>
      <p:sp>
        <p:nvSpPr>
          <p:cNvPr id="192" name="Google Shape;192;g2dda0b8ae8e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da0b8ae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 model is done using a standard framework like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will need to already have a dataset collected and labeled for your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nothing emlearn specific at this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although you should use a model small enough to fit on your target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also provide some tools for checking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have a trained model, you are ready to deploy it to the device.</a:t>
            </a:r>
            <a:endParaRPr/>
          </a:p>
        </p:txBody>
      </p:sp>
      <p:sp>
        <p:nvSpPr>
          <p:cNvPr id="200" name="Google Shape;200;g2dda0b8ae8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da0b8ae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To use the code, include the generated header file.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Pass the data to the predict() call of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The output can the be used to trigger relevant actions,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such as controlling motors, logging event that occur,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or sent an external system.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In this example, we just show the model output on a display.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16" name="Google Shape;216;g2dda0b8ae8e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1ad1af6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1ad1af6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4c6a3e4b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4c6a3e4b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</a:t>
            </a:r>
            <a:r>
              <a:rPr lang="en"/>
              <a:t>projects</a:t>
            </a:r>
            <a:r>
              <a:rPr lang="en"/>
              <a:t>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da0b8ae8e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da0b8ae8e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1ad1af60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1ad1af60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16 bit integer features instead of 32 bit floats</a:t>
            </a:r>
            <a:br>
              <a:rPr lang="en"/>
            </a:br>
            <a:r>
              <a:rPr lang="en"/>
              <a:t>Reduced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probability leaves with clustering K-means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1ad1af60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1ad1af60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6874067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6874067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1ad1af6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1ad1af6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da0b8ae8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da0b8ae8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da0b8ae8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da0b8ae8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da0b8ae8e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da0b8ae8e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4c6a3e4b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4c6a3e4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1ad1af60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1ad1af60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704d736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704d736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704d736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704d736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e30ccef4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e30ccef4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e2d7b3b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e2d7b3b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1ad1af6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1ad1af6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30ccef4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g2ce30ccef49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da0b8ae8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find more information on emlearn.org</a:t>
            </a:r>
            <a:endParaRPr/>
          </a:p>
        </p:txBody>
      </p:sp>
      <p:sp>
        <p:nvSpPr>
          <p:cNvPr id="421" name="Google Shape;421;g2dda0b8ae8e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da0b8ae8e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da0b8ae8e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ce30ccef4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ce30ccef4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e2d7b3b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e2d7b3b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drives for </a:t>
            </a:r>
            <a:r>
              <a:rPr lang="en"/>
              <a:t>peripherals that are on a board</a:t>
            </a:r>
            <a:r>
              <a:rPr lang="en"/>
              <a:t> not included in core firmware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Will likely need to hunt a bit for each sensor, screen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ce30ccef4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ce30ccef4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vs other MicroPython approaches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e30cce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</a:t>
            </a:r>
            <a:r>
              <a:rPr lang="en">
                <a:solidFill>
                  <a:schemeClr val="dk1"/>
                </a:solidFill>
              </a:rPr>
              <a:t>increasingly</a:t>
            </a:r>
            <a:r>
              <a:rPr lang="en">
                <a:solidFill>
                  <a:schemeClr val="dk1"/>
                </a:solidFill>
              </a:rPr>
              <a:t>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g2ce30ccef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ce2d7b3b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ce2d7b3b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da0b8ae8e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da0b8ae8e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Coremark</a:t>
            </a:r>
            <a:br>
              <a:rPr lang="en"/>
            </a:br>
            <a:r>
              <a:rPr lang="en"/>
              <a:t>Mega 7.03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https://github.com/PaulStoffregen/CoreMark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https://www.eembc.org/coremark/scores.php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Accelerometers/IMU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100-1kHz. Every N seconds.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Human Activity Detection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Basically anything 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Typ 16 khz. Not 48 kHz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1-100 classes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Image/video.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Low resolution, low framerate.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 classes. Not ImageNet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Classification and object detection. Edge Impulse FOMO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OpenMV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https://docs.edgeimpulse.com/docs/edge-impulse-studio/learning-blocks/object-detection/fomo-object-detection-for-constrained-devices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704d7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704d7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it comes to Machine Learning on microcontrollers,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obviously not going to be running any Large Language Models or generative image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e30ccef4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huge amount of applications for this, in basically any field that uses electronics.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Keyword spotting / wakeword detection. “Alexa”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Smartwatch. Sleep activity tracking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Agriculture. </a:t>
            </a:r>
            <a:r>
              <a:rPr lang="en">
                <a:solidFill>
                  <a:schemeClr val="dk1"/>
                </a:solidFill>
              </a:rPr>
              <a:t>Cattle activity tracking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Condition monitoring of Machinery.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Or what about a cat doorbell that only lets in your cat, and only if it does not have a prey in its both.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Magic wand.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g2ce30ccef49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e30ccef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is an open-source software library that can be used to implement such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/>
              <a:t>It provides embedded friendly implementations of Machine Learning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supports converting models trained in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either use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code is portable and clean C99.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can be used on even the smallest MCUs,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it does not need FPU, and the code size is very small.</a:t>
            </a:r>
            <a:endParaRPr/>
          </a:p>
        </p:txBody>
      </p:sp>
      <p:sp>
        <p:nvSpPr>
          <p:cNvPr id="164" name="Google Shape;164;g2ce30ccef4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e30ccef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supports the three most common ML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classification, regression, anomaly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ce30ccef4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e30ccef4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Supports a selection of embedded friendly models: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181" name="Google Shape;181;g2ce30ccef49_0_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ide Image">
  <p:cSld name="Text &amp; Side Imag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>
            <p:ph idx="2" type="pic"/>
          </p:nvPr>
        </p:nvPicPr>
        <p:blipFill/>
        <p:spPr>
          <a:xfrm>
            <a:off x="5190258" y="0"/>
            <a:ext cx="3953700" cy="4833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40572" y="2052000"/>
            <a:ext cx="46467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340519" y="1350000"/>
            <a:ext cx="4646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2">
  <p:cSld name="Text and Figure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hyperlink" Target="https://www.mdpi.com/2079-9292/10/21/2640" TargetMode="External"/><Relationship Id="rId5" Type="http://schemas.openxmlformats.org/officeDocument/2006/relationships/hyperlink" Target="https://arxiv.org/abs/2206.07652" TargetMode="External"/><Relationship Id="rId6" Type="http://schemas.openxmlformats.org/officeDocument/2006/relationships/hyperlink" Target="https://www.jmir.org/2022/1/e28036/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hyperlink" Target="https://hackaday.io/project/194511-1-dollar-tiny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jpg"/><Relationship Id="rId4" Type="http://schemas.openxmlformats.org/officeDocument/2006/relationships/image" Target="../media/image54.png"/><Relationship Id="rId5" Type="http://schemas.openxmlformats.org/officeDocument/2006/relationships/hyperlink" Target="https://hackaday.io/project/194511-1-dollar-tiny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1.xml"/><Relationship Id="rId4" Type="http://schemas.openxmlformats.org/officeDocument/2006/relationships/hyperlink" Target="https://micropython.org" TargetMode="External"/><Relationship Id="rId9" Type="http://schemas.openxmlformats.org/officeDocument/2006/relationships/image" Target="../media/image39.png"/><Relationship Id="rId5" Type="http://schemas.openxmlformats.org/officeDocument/2006/relationships/image" Target="../media/image12.png"/><Relationship Id="rId6" Type="http://schemas.openxmlformats.org/officeDocument/2006/relationships/image" Target="../media/image42.jpg"/><Relationship Id="rId7" Type="http://schemas.openxmlformats.org/officeDocument/2006/relationships/image" Target="../media/image36.jpg"/><Relationship Id="rId8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12.png"/><Relationship Id="rId5" Type="http://schemas.openxmlformats.org/officeDocument/2006/relationships/hyperlink" Target="https://github.com/emlearn/emlearn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mlearn.org" TargetMode="External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jpg"/><Relationship Id="rId4" Type="http://schemas.openxmlformats.org/officeDocument/2006/relationships/hyperlink" Target="https://micropython.org/download/?port=esp32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5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29.jpg"/><Relationship Id="rId5" Type="http://schemas.openxmlformats.org/officeDocument/2006/relationships/image" Target="../media/image9.jpg"/><Relationship Id="rId6" Type="http://schemas.openxmlformats.org/officeDocument/2006/relationships/image" Target="../media/image4.jpg"/><Relationship Id="rId7" Type="http://schemas.openxmlformats.org/officeDocument/2006/relationships/image" Target="../media/image52.png"/><Relationship Id="rId8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emlearn/emlearn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e</a:t>
            </a:r>
            <a:r>
              <a:rPr b="1" lang="en" sz="4800"/>
              <a:t>mlearn</a:t>
            </a:r>
            <a:br>
              <a:rPr b="1" lang="en" sz="4800"/>
            </a:br>
            <a:r>
              <a:rPr lang="en" sz="4800"/>
              <a:t>6 years of TinyML</a:t>
            </a:r>
            <a:endParaRPr sz="4800"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2237112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“scikit-learn for microcontrollers”</a:t>
            </a: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11700" y="345880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jononor@gmail.com</a:t>
            </a:r>
            <a:endParaRPr sz="1800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7457300" y="770150"/>
            <a:ext cx="1423125" cy="14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014800"/>
            <a:ext cx="9144000" cy="112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</a:pPr>
            <a:r>
              <a:rPr lang="en"/>
              <a:t>How to use emlearn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4020650" y="1794750"/>
            <a:ext cx="44085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0. Install</a:t>
            </a:r>
            <a:br>
              <a:rPr b="1" lang="en">
                <a:solidFill>
                  <a:srgbClr val="595959"/>
                </a:solidFill>
              </a:rPr>
            </a:br>
            <a:br>
              <a:rPr b="1" lang="en">
                <a:solidFill>
                  <a:srgbClr val="595959"/>
                </a:solidFill>
              </a:rPr>
            </a:br>
            <a:r>
              <a:rPr b="1" lang="en" sz="1400">
                <a:solidFill>
                  <a:srgbClr val="595959"/>
                </a:solidFill>
              </a:rPr>
              <a:t>A</a:t>
            </a:r>
            <a:r>
              <a:rPr b="1" lang="en" sz="1400">
                <a:solidFill>
                  <a:srgbClr val="595959"/>
                </a:solidFill>
              </a:rPr>
              <a:t>s Python package (PyPI)</a:t>
            </a:r>
            <a:br>
              <a:rPr lang="en" sz="1400">
                <a:solidFill>
                  <a:srgbClr val="595959"/>
                </a:solidFill>
              </a:rPr>
            </a:br>
            <a:endParaRPr sz="1400">
              <a:solidFill>
                <a:srgbClr val="595959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1" lang="en" sz="1400">
                <a:solidFill>
                  <a:srgbClr val="595959"/>
                </a:solidFill>
              </a:rPr>
              <a:t>pip install emlearn</a:t>
            </a:r>
            <a:endParaRPr i="1"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>
                <a:solidFill>
                  <a:srgbClr val="595959"/>
                </a:solidFill>
              </a:rPr>
              <a:t>A</a:t>
            </a:r>
            <a:r>
              <a:rPr b="1" lang="en" sz="1400">
                <a:solidFill>
                  <a:srgbClr val="595959"/>
                </a:solidFill>
              </a:rPr>
              <a:t>s git submodule</a:t>
            </a:r>
            <a:br>
              <a:rPr b="1" lang="en" sz="1400">
                <a:solidFill>
                  <a:srgbClr val="595959"/>
                </a:solidFill>
              </a:rPr>
            </a:br>
            <a:endParaRPr b="1" sz="1400">
              <a:solidFill>
                <a:srgbClr val="595959"/>
              </a:solidFill>
            </a:endParaRPr>
          </a:p>
          <a:p>
            <a:pPr indent="3429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i="1" lang="en" sz="1400">
                <a:solidFill>
                  <a:srgbClr val="595959"/>
                </a:solidFill>
              </a:rPr>
              <a:t>git submodule add \</a:t>
            </a:r>
            <a:br>
              <a:rPr i="1" lang="en" sz="1400">
                <a:solidFill>
                  <a:srgbClr val="595959"/>
                </a:solidFill>
              </a:rPr>
            </a:br>
            <a:r>
              <a:rPr i="1" lang="en" sz="1400">
                <a:solidFill>
                  <a:srgbClr val="595959"/>
                </a:solidFill>
              </a:rPr>
              <a:t>          https://github.com/emlearn/emlearn/</a:t>
            </a:r>
            <a:endParaRPr i="1"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idx="2" type="body"/>
          </p:nvPr>
        </p:nvSpPr>
        <p:spPr>
          <a:xfrm>
            <a:off x="340522" y="1794750"/>
            <a:ext cx="35262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lang="en"/>
              <a:t>0. Install the library</a:t>
            </a:r>
            <a:br>
              <a:rPr lang="en"/>
            </a:br>
            <a:br>
              <a:rPr lang="en"/>
            </a:br>
            <a:r>
              <a:rPr lang="en"/>
              <a:t>1. Train model in Python</a:t>
            </a:r>
            <a:br>
              <a:rPr lang="en"/>
            </a:br>
            <a:br>
              <a:rPr lang="en"/>
            </a:br>
            <a:r>
              <a:rPr lang="en"/>
              <a:t>2. Convert model to C code</a:t>
            </a:r>
            <a:br>
              <a:rPr lang="en"/>
            </a:br>
            <a:br>
              <a:rPr lang="en"/>
            </a:br>
            <a:r>
              <a:rPr lang="en"/>
              <a:t>3. Use the C code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981" y="426038"/>
            <a:ext cx="835627" cy="83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/>
        </p:nvSpPr>
        <p:spPr>
          <a:xfrm>
            <a:off x="4242075" y="1472975"/>
            <a:ext cx="4419900" cy="115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sklearn.neural_network </a:t>
            </a: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MLPClassifier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MLPClassifier(hidden_layer_sizes=(</a:t>
            </a:r>
            <a:r>
              <a:rPr lang="en" sz="1100">
                <a:solidFill>
                  <a:srgbClr val="005CC5"/>
                </a:solidFill>
              </a:rPr>
              <a:t>100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50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25</a:t>
            </a:r>
            <a:r>
              <a:rPr lang="en" sz="1100">
                <a:solidFill>
                  <a:schemeClr val="dk1"/>
                </a:solidFill>
              </a:rPr>
              <a:t>))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340575" y="1472975"/>
            <a:ext cx="35511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keras </a:t>
            </a:r>
            <a:r>
              <a:rPr lang="en" sz="1100">
                <a:solidFill>
                  <a:srgbClr val="D73A49"/>
                </a:solidFill>
              </a:rPr>
              <a:t>import </a:t>
            </a:r>
            <a:r>
              <a:rPr lang="en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Sequential([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16</a:t>
            </a:r>
            <a:r>
              <a:rPr lang="en" sz="1100">
                <a:solidFill>
                  <a:schemeClr val="dk1"/>
                </a:solidFill>
              </a:rPr>
              <a:t>, input_dim=n_features,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8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'sigmoid'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])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</a:t>
            </a:r>
            <a:r>
              <a:rPr lang="en" sz="1100">
                <a:solidFill>
                  <a:srgbClr val="E36209"/>
                </a:solidFill>
              </a:rPr>
              <a:t>compile</a:t>
            </a:r>
            <a:r>
              <a:rPr lang="en" sz="1100">
                <a:solidFill>
                  <a:schemeClr val="dk1"/>
                </a:solidFill>
              </a:rPr>
              <a:t>(....)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Y_train, epochs=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batch_size=</a:t>
            </a:r>
            <a:r>
              <a:rPr lang="en" sz="1100">
                <a:solidFill>
                  <a:srgbClr val="005CC5"/>
                </a:solidFill>
              </a:rPr>
              <a:t>10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Train and export a model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4342530" y="2271750"/>
            <a:ext cx="3432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B</a:t>
            </a:r>
            <a:r>
              <a:rPr b="1" lang="en"/>
              <a:t>) scikit-learn neural network</a:t>
            </a:r>
            <a:endParaRPr b="1"/>
          </a:p>
        </p:txBody>
      </p:sp>
      <p:sp>
        <p:nvSpPr>
          <p:cNvPr id="206" name="Google Shape;206;p30"/>
          <p:cNvSpPr txBox="1"/>
          <p:nvPr>
            <p:ph idx="2" type="body"/>
          </p:nvPr>
        </p:nvSpPr>
        <p:spPr>
          <a:xfrm>
            <a:off x="340525" y="1047425"/>
            <a:ext cx="5203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using</a:t>
            </a:r>
            <a:r>
              <a:rPr lang="en"/>
              <a:t> standard Python ML libraries.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1830875" y="1472975"/>
            <a:ext cx="1866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342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arenR"/>
            </a:pPr>
            <a:r>
              <a:rPr b="1" lang="en"/>
              <a:t>keras neural network</a:t>
            </a:r>
            <a:endParaRPr b="1"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981" y="426038"/>
            <a:ext cx="835627" cy="83773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370025" y="3661688"/>
            <a:ext cx="3466500" cy="98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emlearn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cmodel = </a:t>
            </a:r>
            <a:r>
              <a:rPr b="1" lang="en" sz="1100">
                <a:solidFill>
                  <a:schemeClr val="dk1"/>
                </a:solidFill>
              </a:rPr>
              <a:t>emlearn.convert</a:t>
            </a:r>
            <a:r>
              <a:rPr lang="en" sz="1100">
                <a:solidFill>
                  <a:schemeClr val="dk1"/>
                </a:solidFill>
              </a:rPr>
              <a:t>(model, method=</a:t>
            </a:r>
            <a:r>
              <a:rPr lang="en" sz="1100">
                <a:solidFill>
                  <a:srgbClr val="032F62"/>
                </a:solidFill>
              </a:rPr>
              <a:t>'inline'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cmodel.save</a:t>
            </a:r>
            <a:r>
              <a:rPr lang="en" sz="1100">
                <a:solidFill>
                  <a:schemeClr val="dk1"/>
                </a:solidFill>
              </a:rPr>
              <a:t>(file=</a:t>
            </a:r>
            <a:r>
              <a:rPr lang="en" sz="1100">
                <a:solidFill>
                  <a:srgbClr val="032F62"/>
                </a:solidFill>
              </a:rPr>
              <a:t>mynet_model.h'</a:t>
            </a:r>
            <a:r>
              <a:rPr lang="en" sz="1100">
                <a:solidFill>
                  <a:schemeClr val="dk1"/>
                </a:solidFill>
              </a:rPr>
              <a:t>, name=</a:t>
            </a:r>
            <a:r>
              <a:rPr lang="en" sz="1100">
                <a:solidFill>
                  <a:srgbClr val="032F62"/>
                </a:solidFill>
              </a:rPr>
              <a:t>'mynet'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4660175" y="2756325"/>
            <a:ext cx="4001700" cy="233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5CC5"/>
                </a:solidFill>
              </a:rPr>
              <a:t>#</a:t>
            </a:r>
            <a:r>
              <a:rPr lang="en" sz="700">
                <a:solidFill>
                  <a:srgbClr val="D73A49"/>
                </a:solidFill>
              </a:rPr>
              <a:t>include</a:t>
            </a:r>
            <a:r>
              <a:rPr lang="en" sz="700">
                <a:solidFill>
                  <a:srgbClr val="005CC5"/>
                </a:solidFill>
              </a:rPr>
              <a:t> </a:t>
            </a:r>
            <a:r>
              <a:rPr lang="en" sz="700">
                <a:solidFill>
                  <a:srgbClr val="032F62"/>
                </a:solidFill>
              </a:rPr>
              <a:t>&lt;eml_net.h&gt;</a:t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mynet_layer_0_biases[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-0.015587f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-0.005395f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-0.010957f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0.015883f ….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mynet_layer_0_weights[</a:t>
            </a:r>
            <a:r>
              <a:rPr lang="en" sz="700">
                <a:solidFill>
                  <a:srgbClr val="005CC5"/>
                </a:solidFill>
              </a:rPr>
              <a:t>24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-0.256981f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0.041887f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0.063659f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0.011013f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mynet_layer_1_biases[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0.001242f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0.010440f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-0.005309f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-0.006540f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mynet_layer_1_weights[</a:t>
            </a:r>
            <a:r>
              <a:rPr lang="en" sz="700">
                <a:solidFill>
                  <a:srgbClr val="005CC5"/>
                </a:solidFill>
              </a:rPr>
              <a:t>32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-0.577215f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-0.674633f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-0.376140f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0.646900f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mynet_buf1[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mynet_buf2[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EmlNetLayer mynet_layers[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] = {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3</a:t>
            </a:r>
            <a:r>
              <a:rPr lang="en" sz="700">
                <a:solidFill>
                  <a:schemeClr val="dk1"/>
                </a:solidFill>
              </a:rPr>
              <a:t>, mynet_layer_0_weights, mynet_layer_0_biases, EmlNetActivationRelu },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mynet_layer_1_weights, mynet_layer_1_biases, EmlNetActivationSoftmax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EmlNet mynet = { 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, mynet_layers, mynet_buf1, mynet_buf2,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6F42C1"/>
                </a:solidFill>
              </a:rPr>
              <a:t>mynet_predict</a:t>
            </a:r>
            <a:r>
              <a:rPr lang="en" sz="700">
                <a:solidFill>
                  <a:srgbClr val="24292E"/>
                </a:solidFill>
              </a:rPr>
              <a:t>(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rgbClr val="24292E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rgbClr val="24292E"/>
                </a:solidFill>
              </a:rPr>
              <a:t> *features,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r>
              <a:rPr lang="en" sz="700">
                <a:solidFill>
                  <a:srgbClr val="24292E"/>
                </a:solidFill>
              </a:rPr>
              <a:t> n_features)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{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    </a:t>
            </a:r>
            <a:r>
              <a:rPr lang="en" sz="700">
                <a:solidFill>
                  <a:srgbClr val="D73A49"/>
                </a:solidFill>
              </a:rPr>
              <a:t>return</a:t>
            </a:r>
            <a:r>
              <a:rPr lang="en" sz="700">
                <a:solidFill>
                  <a:schemeClr val="dk1"/>
                </a:solidFill>
              </a:rPr>
              <a:t> eml_net_predict(&amp;mynet, features, n_features);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………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73A49"/>
              </a:solidFill>
            </a:endParaRPr>
          </a:p>
        </p:txBody>
      </p:sp>
      <p:cxnSp>
        <p:nvCxnSpPr>
          <p:cNvPr id="211" name="Google Shape;211;p30"/>
          <p:cNvCxnSpPr/>
          <p:nvPr/>
        </p:nvCxnSpPr>
        <p:spPr>
          <a:xfrm>
            <a:off x="3940250" y="4119225"/>
            <a:ext cx="540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6011204" y="4792425"/>
            <a:ext cx="272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400"/>
              <a:t>Example of generated code</a:t>
            </a:r>
            <a:endParaRPr sz="1400"/>
          </a:p>
        </p:txBody>
      </p:sp>
      <p:sp>
        <p:nvSpPr>
          <p:cNvPr id="213" name="Google Shape;213;p30"/>
          <p:cNvSpPr txBox="1"/>
          <p:nvPr>
            <p:ph idx="2" type="body"/>
          </p:nvPr>
        </p:nvSpPr>
        <p:spPr>
          <a:xfrm>
            <a:off x="340575" y="3290263"/>
            <a:ext cx="4144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2. Use</a:t>
            </a:r>
            <a:r>
              <a:rPr lang="en"/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emlearn.convert() </a:t>
            </a:r>
            <a:r>
              <a:rPr lang="en"/>
              <a:t>and 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save()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Using the C code</a:t>
            </a:r>
            <a:endParaRPr/>
          </a:p>
        </p:txBody>
      </p:sp>
      <p:sp>
        <p:nvSpPr>
          <p:cNvPr id="219" name="Google Shape;219;p31"/>
          <p:cNvSpPr txBox="1"/>
          <p:nvPr>
            <p:ph idx="2" type="body"/>
          </p:nvPr>
        </p:nvSpPr>
        <p:spPr>
          <a:xfrm>
            <a:off x="340519" y="964931"/>
            <a:ext cx="5924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3.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#include </a:t>
            </a:r>
            <a:r>
              <a:rPr lang="en"/>
              <a:t>and call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predict()</a:t>
            </a:r>
            <a:r>
              <a:rPr lang="en"/>
              <a:t>  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209900" y="1831851"/>
            <a:ext cx="23964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Include the generated model code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CC5"/>
                </a:solidFill>
              </a:rPr>
              <a:t>#</a:t>
            </a:r>
            <a:r>
              <a:rPr b="1" lang="en" sz="1100">
                <a:solidFill>
                  <a:srgbClr val="D73A49"/>
                </a:solidFill>
              </a:rPr>
              <a:t>include</a:t>
            </a:r>
            <a:r>
              <a:rPr b="1" lang="en" sz="1100">
                <a:solidFill>
                  <a:srgbClr val="005CC5"/>
                </a:solidFill>
              </a:rPr>
              <a:t> </a:t>
            </a:r>
            <a:r>
              <a:rPr b="1" lang="en" sz="1100">
                <a:solidFill>
                  <a:srgbClr val="032F62"/>
                </a:solidFill>
              </a:rPr>
              <a:t>"mynet_model.h"</a:t>
            </a:r>
            <a:endParaRPr b="1"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index for the class we are detecting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MYNET_VOICE 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Buffers for input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N_FEATURES 6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features[N_FEATURES];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DATA_LENGTH 128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int16_t</a:t>
            </a:r>
            <a:r>
              <a:rPr lang="en" sz="1100">
                <a:solidFill>
                  <a:schemeClr val="dk1"/>
                </a:solidFill>
              </a:rPr>
              <a:t> sensor_data[DATA_LENGTH];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2702225" y="1829725"/>
            <a:ext cx="32457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Get data and pre-process it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read_microphone(sensor_data, DATA_LENGTH);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preprocess_data(sensor_data, 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Run the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mynet_predict</a:t>
            </a:r>
            <a:r>
              <a:rPr lang="en" sz="1100">
                <a:solidFill>
                  <a:schemeClr val="dk1"/>
                </a:solidFill>
              </a:rPr>
              <a:t>(features, N_FEATURES);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6A737D"/>
                </a:solidFill>
              </a:rPr>
              <a:t>// Do something with results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if</a:t>
            </a:r>
            <a:r>
              <a:rPr lang="en" sz="1100">
                <a:solidFill>
                  <a:schemeClr val="dk1"/>
                </a:solidFill>
              </a:rPr>
              <a:t> (out == </a:t>
            </a:r>
            <a:r>
              <a:rPr lang="en" sz="1100">
                <a:solidFill>
                  <a:srgbClr val="005CC5"/>
                </a:solidFill>
              </a:rPr>
              <a:t>MYNET_VOICE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"voice detected"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5060825" y="4379456"/>
            <a:ext cx="88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loop</a:t>
            </a:r>
            <a:endParaRPr b="1"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1747707" y="4379456"/>
            <a:ext cx="858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setup</a:t>
            </a:r>
            <a:endParaRPr b="1"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981" y="426038"/>
            <a:ext cx="835627" cy="83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4">
            <a:alphaModFix/>
          </a:blip>
          <a:srcRect b="23776" l="18340" r="0" t="28278"/>
          <a:stretch/>
        </p:blipFill>
        <p:spPr>
          <a:xfrm>
            <a:off x="6043849" y="2165876"/>
            <a:ext cx="2783873" cy="217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265500" y="18153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ensembles</a:t>
            </a:r>
            <a:endParaRPr/>
          </a:p>
        </p:txBody>
      </p:sp>
      <p:sp>
        <p:nvSpPr>
          <p:cNvPr id="231" name="Google Shape;231;p32"/>
          <p:cNvSpPr txBox="1"/>
          <p:nvPr>
            <p:ph idx="1" type="subTitle"/>
          </p:nvPr>
        </p:nvSpPr>
        <p:spPr>
          <a:xfrm>
            <a:off x="265500" y="34774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/ Decision Tree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most popular model in emlearn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rees - relevant across the task complexity</a:t>
            </a:r>
            <a:r>
              <a:rPr lang="en"/>
              <a:t> range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50" y="2487775"/>
            <a:ext cx="3065399" cy="1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218450" y="4370450"/>
            <a:ext cx="85206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1. “Are Microcontrollers Ready for Deep Learning-Based Human Activity Recognition?”</a:t>
            </a:r>
            <a:br>
              <a:rPr i="1"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	</a:t>
            </a:r>
            <a:r>
              <a:rPr lang="en" sz="700">
                <a:solidFill>
                  <a:schemeClr val="dk1"/>
                </a:solidFill>
              </a:rPr>
              <a:t>Atis Elsts,  Ryan McConville (2021)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https://www.mdpi.com/2079-9292/10/21/2640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. </a:t>
            </a:r>
            <a:r>
              <a:rPr i="1" lang="en" sz="700">
                <a:solidFill>
                  <a:schemeClr val="dk1"/>
                </a:solidFill>
              </a:rPr>
              <a:t>“Two-stage Human Activity Recognition on Microcontrollers with Decision Trees and CNNs”</a:t>
            </a:r>
            <a:r>
              <a:rPr lang="en" sz="700">
                <a:solidFill>
                  <a:schemeClr val="dk1"/>
                </a:solidFill>
              </a:rPr>
              <a:t>.</a:t>
            </a:r>
            <a:br>
              <a:rPr lang="en" sz="700">
                <a:solidFill>
                  <a:schemeClr val="dk1"/>
                </a:solidFill>
              </a:rPr>
            </a:br>
            <a:r>
              <a:rPr lang="en" sz="700">
                <a:solidFill>
                  <a:schemeClr val="dk1"/>
                </a:solidFill>
              </a:rPr>
              <a:t>	Francesco Daghero, Daniele Jahier Pagliari, Massimo Poncino (</a:t>
            </a:r>
            <a:r>
              <a:rPr lang="en" sz="700">
                <a:solidFill>
                  <a:schemeClr val="dk1"/>
                </a:solidFill>
              </a:rPr>
              <a:t>2022)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https://arxiv.org/abs/2206.07652</a:t>
            </a:r>
            <a:r>
              <a:rPr lang="en" sz="700">
                <a:solidFill>
                  <a:schemeClr val="dk1"/>
                </a:solidFill>
              </a:rPr>
              <a:t> </a:t>
            </a:r>
            <a:br>
              <a:rPr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3. “Energy Efficiency of Inference Algorithms for Clinical Laboratory Data Sets: Green Artificial Intelligence Study”</a:t>
            </a:r>
            <a:endParaRPr i="1"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	Jia-Ruei Yu et. al (2022) </a:t>
            </a:r>
            <a:r>
              <a:rPr i="1" lang="en" sz="700" u="sng">
                <a:solidFill>
                  <a:schemeClr val="hlink"/>
                </a:solidFill>
                <a:hlinkClick r:id="rId6"/>
              </a:rPr>
              <a:t>https://www.jmir.org/2022/1/e28036/</a:t>
            </a:r>
            <a:r>
              <a:rPr i="1"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5806650" y="1053600"/>
            <a:ext cx="355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High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Combine with neural network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Daghero et.al [2] showed up to 67.7% energy saving using two-stage approach</a:t>
            </a:r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2537525" y="1028975"/>
            <a:ext cx="318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Medium</a:t>
            </a:r>
            <a:br>
              <a:rPr lang="en" sz="1800"/>
            </a:br>
            <a:r>
              <a:rPr lang="en" sz="1800"/>
              <a:t>Alternative to deep learning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Elsts et.al [1] </a:t>
            </a:r>
            <a:r>
              <a:rPr lang="en"/>
              <a:t>showed performance matching a deep-learning approach,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</a:t>
            </a:r>
            <a:r>
              <a:rPr lang="en">
                <a:solidFill>
                  <a:schemeClr val="dk1"/>
                </a:solidFill>
              </a:rPr>
              <a:t>10x to 100x better </a:t>
            </a:r>
            <a:r>
              <a:rPr lang="en"/>
              <a:t>r</a:t>
            </a:r>
            <a:r>
              <a:rPr lang="en"/>
              <a:t>esource usage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7">
            <a:alphaModFix/>
          </a:blip>
          <a:srcRect b="21587" l="0" r="0" t="6309"/>
          <a:stretch/>
        </p:blipFill>
        <p:spPr>
          <a:xfrm>
            <a:off x="2876625" y="2578025"/>
            <a:ext cx="2341299" cy="15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80800" y="1053600"/>
            <a:ext cx="2372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Low</a:t>
            </a:r>
            <a:br>
              <a:rPr lang="en" sz="1800"/>
            </a:br>
            <a:r>
              <a:rPr lang="en" sz="1800"/>
              <a:t>Go-to for tabular 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easy to get good performance, with minimal tweaking.</a:t>
            </a: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 rotWithShape="1">
          <a:blip r:embed="rId8">
            <a:alphaModFix/>
          </a:blip>
          <a:srcRect b="0" l="8865" r="6373" t="0"/>
          <a:stretch/>
        </p:blipFill>
        <p:spPr>
          <a:xfrm>
            <a:off x="311712" y="2487775"/>
            <a:ext cx="2075337" cy="17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11700" y="1152475"/>
            <a:ext cx="85206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scikit-learn decision trees store class probabilities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 leaf-nodes. Size: n_leaves * n_classes * 4 bytes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Consequence: Leaves take a large amount of space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emlearn (since 2019) does </a:t>
            </a:r>
            <a:r>
              <a:rPr b="1" lang="en">
                <a:solidFill>
                  <a:schemeClr val="dk1"/>
                </a:solidFill>
              </a:rPr>
              <a:t>hard majority voting</a:t>
            </a:r>
            <a:r>
              <a:rPr lang="en">
                <a:solidFill>
                  <a:schemeClr val="dk1"/>
                </a:solidFill>
              </a:rPr>
              <a:t> instead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does </a:t>
            </a:r>
            <a:r>
              <a:rPr b="1" lang="en">
                <a:solidFill>
                  <a:schemeClr val="dk1"/>
                </a:solidFill>
              </a:rPr>
              <a:t>leaf-node de-duplication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across</a:t>
            </a:r>
            <a:r>
              <a:rPr lang="en">
                <a:solidFill>
                  <a:schemeClr val="dk1"/>
                </a:solidFill>
              </a:rPr>
              <a:t> all trees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Size: n_classes * 1 * 1 byte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Saving </a:t>
            </a:r>
            <a:r>
              <a:rPr lang="en">
                <a:solidFill>
                  <a:schemeClr val="dk1"/>
                </a:solidFill>
              </a:rPr>
              <a:t>50-80% of space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Tradeoff: May read to reduced predictive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performance with some leaf values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53861" l="0" r="33168" t="0"/>
          <a:stretch/>
        </p:blipFill>
        <p:spPr>
          <a:xfrm>
            <a:off x="5973250" y="506775"/>
            <a:ext cx="2593601" cy="12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Leaf compression</a:t>
            </a:r>
            <a:endParaRPr/>
          </a:p>
        </p:txBody>
      </p:sp>
      <p:graphicFrame>
        <p:nvGraphicFramePr>
          <p:cNvPr id="253" name="Google Shape;253;p34"/>
          <p:cNvGraphicFramePr/>
          <p:nvPr/>
        </p:nvGraphicFramePr>
        <p:xfrm>
          <a:off x="5365800" y="325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{04B83CC8-0448-4DC3-B5CC-673E85673E8F}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4" name="Google Shape;254;p34"/>
          <p:cNvGraphicFramePr/>
          <p:nvPr/>
        </p:nvGraphicFramePr>
        <p:xfrm>
          <a:off x="8093650" y="325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{04B83CC8-0448-4DC3-B5CC-673E85673E8F}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5" name="Google Shape;255;p34"/>
          <p:cNvGraphicFramePr/>
          <p:nvPr/>
        </p:nvGraphicFramePr>
        <p:xfrm>
          <a:off x="5365800" y="3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{04B83CC8-0448-4DC3-B5CC-673E85673E8F}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6" name="Google Shape;256;p34"/>
          <p:cNvGraphicFramePr/>
          <p:nvPr/>
        </p:nvGraphicFramePr>
        <p:xfrm>
          <a:off x="8093650" y="3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{04B83CC8-0448-4DC3-B5CC-673E85673E8F}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7" name="Google Shape;257;p34"/>
          <p:cNvGraphicFramePr/>
          <p:nvPr/>
        </p:nvGraphicFramePr>
        <p:xfrm>
          <a:off x="5365800" y="404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{04B83CC8-0448-4DC3-B5CC-673E85673E8F}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58" name="Google Shape;258;p34"/>
          <p:cNvCxnSpPr/>
          <p:nvPr/>
        </p:nvCxnSpPr>
        <p:spPr>
          <a:xfrm flipH="1" rot="10800000">
            <a:off x="7519400" y="3832150"/>
            <a:ext cx="647100" cy="46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4"/>
          <p:cNvCxnSpPr/>
          <p:nvPr/>
        </p:nvCxnSpPr>
        <p:spPr>
          <a:xfrm flipH="1" rot="10800000">
            <a:off x="7544925" y="3781075"/>
            <a:ext cx="579000" cy="16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4"/>
          <p:cNvCxnSpPr/>
          <p:nvPr/>
        </p:nvCxnSpPr>
        <p:spPr>
          <a:xfrm flipH="1" rot="10800000">
            <a:off x="7553450" y="3525475"/>
            <a:ext cx="6303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61" name="Google Shape;261;p34"/>
          <p:cNvGraphicFramePr/>
          <p:nvPr/>
        </p:nvGraphicFramePr>
        <p:xfrm>
          <a:off x="5365800" y="444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{04B83CC8-0448-4DC3-B5CC-673E85673E8F}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0.30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62" name="Google Shape;262;p34"/>
          <p:cNvCxnSpPr/>
          <p:nvPr/>
        </p:nvCxnSpPr>
        <p:spPr>
          <a:xfrm flipH="1" rot="10800000">
            <a:off x="7549250" y="3902850"/>
            <a:ext cx="638700" cy="77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4"/>
          <p:cNvSpPr txBox="1"/>
          <p:nvPr/>
        </p:nvSpPr>
        <p:spPr>
          <a:xfrm>
            <a:off x="4572000" y="4367175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</a:rPr>
              <a:t>Not ideal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4514400" y="3462850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Lossless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5973250" y="4736475"/>
            <a:ext cx="17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………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Inference modes</a:t>
            </a:r>
            <a:endParaRPr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619075"/>
            <a:ext cx="41676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Data structure (“loadable”)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 sz="1400">
                <a:solidFill>
                  <a:schemeClr val="dk1"/>
                </a:solidFill>
              </a:rPr>
              <a:t>Can be loaded at runtime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Only supports float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379825" y="1468675"/>
            <a:ext cx="39546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73A49"/>
                </a:solidFill>
              </a:rPr>
              <a:t>static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EmlTreesNode xor_model_nodes[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] =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2</a:t>
            </a:r>
            <a:r>
              <a:rPr b="1" lang="en" sz="1100">
                <a:solidFill>
                  <a:schemeClr val="dk1"/>
                </a:solidFill>
              </a:rPr>
              <a:t> },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.........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0.421164f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-2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-1</a:t>
            </a:r>
            <a:r>
              <a:rPr b="1" lang="en" sz="1100">
                <a:solidFill>
                  <a:schemeClr val="dk1"/>
                </a:solidFill>
              </a:rPr>
              <a:t> }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EmlTrees xor_model = {  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,  xor_model_nodes,  ……  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F42C1"/>
                </a:solidFill>
              </a:rPr>
              <a:t>eml_trees_predict_tree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EmlTrees *f,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tree_root,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4292E"/>
                </a:solidFill>
              </a:rPr>
              <a:t>                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int8_t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n = tree_root;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while</a:t>
            </a:r>
            <a:r>
              <a:rPr lang="en" sz="1100">
                <a:solidFill>
                  <a:schemeClr val="dk1"/>
                </a:solidFill>
              </a:rPr>
              <a:t> (n &gt;=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value = f[forest-&gt;nodes[node_idx].feature];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point = forest-&gt;nodes[node_idx].value;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int16_t</a:t>
            </a:r>
            <a:r>
              <a:rPr b="1" lang="en" sz="1100">
                <a:solidFill>
                  <a:schemeClr val="dk1"/>
                </a:solidFill>
              </a:rPr>
              <a:t> child = (value &lt; point) 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	f-&gt;nodes[n].left : f-&gt;nodes[n].right;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…..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leaf;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4940000" y="1468675"/>
            <a:ext cx="37398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inline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6F42C1"/>
                </a:solidFill>
              </a:rPr>
              <a:t>xor_model_tree_0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0.466316f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0.256702f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0.464752f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....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4836900" y="675175"/>
            <a:ext cx="407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generation (“inline”)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Supports int8/int16/int32 and float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695275"/>
            <a:ext cx="36651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Fixed point for loadable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int16 instead of float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12 bytes -&gt; 8 bytes per node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Upcoming optimizations</a:t>
            </a:r>
            <a:endParaRPr/>
          </a:p>
        </p:txBody>
      </p:sp>
      <p:grpSp>
        <p:nvGrpSpPr>
          <p:cNvPr id="281" name="Google Shape;281;p36"/>
          <p:cNvGrpSpPr/>
          <p:nvPr/>
        </p:nvGrpSpPr>
        <p:grpSpPr>
          <a:xfrm>
            <a:off x="4572003" y="695274"/>
            <a:ext cx="4057190" cy="4086623"/>
            <a:chOff x="5603350" y="1017725"/>
            <a:chExt cx="3031600" cy="2961750"/>
          </a:xfrm>
        </p:grpSpPr>
        <p:pic>
          <p:nvPicPr>
            <p:cNvPr id="282" name="Google Shape;282;p36"/>
            <p:cNvPicPr preferRelativeResize="0"/>
            <p:nvPr/>
          </p:nvPicPr>
          <p:blipFill rotWithShape="1">
            <a:blip r:embed="rId3">
              <a:alphaModFix/>
            </a:blip>
            <a:srcRect b="0" l="51211" r="2981" t="0"/>
            <a:stretch/>
          </p:blipFill>
          <p:spPr>
            <a:xfrm>
              <a:off x="5603350" y="1017725"/>
              <a:ext cx="3031600" cy="235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36"/>
            <p:cNvSpPr txBox="1"/>
            <p:nvPr/>
          </p:nvSpPr>
          <p:spPr>
            <a:xfrm>
              <a:off x="5646075" y="1152475"/>
              <a:ext cx="1056000" cy="3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Float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84" name="Google Shape;284;p36"/>
            <p:cNvSpPr txBox="1"/>
            <p:nvPr/>
          </p:nvSpPr>
          <p:spPr>
            <a:xfrm>
              <a:off x="5646071" y="1903604"/>
              <a:ext cx="1056000" cy="3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int16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85" name="Google Shape;285;p36"/>
            <p:cNvSpPr txBox="1"/>
            <p:nvPr/>
          </p:nvSpPr>
          <p:spPr>
            <a:xfrm>
              <a:off x="5692821" y="2456298"/>
              <a:ext cx="1056000" cy="3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int8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6565625" y="1017725"/>
              <a:ext cx="1481700" cy="23580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 txBox="1"/>
            <p:nvPr/>
          </p:nvSpPr>
          <p:spPr>
            <a:xfrm>
              <a:off x="6473975" y="3443975"/>
              <a:ext cx="16650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</a:rPr>
                <a:t>-0.025 to +0.025</a:t>
              </a:r>
              <a:br>
                <a:rPr lang="en" sz="1200">
                  <a:solidFill>
                    <a:srgbClr val="38761D"/>
                  </a:solidFill>
                </a:rPr>
              </a:br>
              <a:r>
                <a:rPr lang="en" sz="1200">
                  <a:solidFill>
                    <a:srgbClr val="38761D"/>
                  </a:solidFill>
                </a:rPr>
                <a:t>Change in AUC ROC</a:t>
              </a:r>
              <a:br>
                <a:rPr lang="en" sz="1200">
                  <a:solidFill>
                    <a:srgbClr val="38761D"/>
                  </a:solidFill>
                </a:rPr>
              </a:br>
              <a:r>
                <a:rPr lang="en" sz="1200">
                  <a:solidFill>
                    <a:srgbClr val="38761D"/>
                  </a:solidFill>
                </a:rPr>
                <a:t>= practically lossless</a:t>
              </a:r>
              <a:endParaRPr sz="1200">
                <a:solidFill>
                  <a:srgbClr val="38761D"/>
                </a:solidFill>
              </a:endParaRPr>
            </a:p>
          </p:txBody>
        </p:sp>
      </p:grpSp>
      <p:pic>
        <p:nvPicPr>
          <p:cNvPr id="288" name="Google Shape;288;p36"/>
          <p:cNvPicPr preferRelativeResize="0"/>
          <p:nvPr/>
        </p:nvPicPr>
        <p:blipFill rotWithShape="1">
          <a:blip r:embed="rId4">
            <a:alphaModFix/>
          </a:blip>
          <a:srcRect b="0" l="0" r="29022" t="0"/>
          <a:stretch/>
        </p:blipFill>
        <p:spPr>
          <a:xfrm>
            <a:off x="9848889" y="136376"/>
            <a:ext cx="2781514" cy="22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 rotWithShape="1">
          <a:blip r:embed="rId5">
            <a:alphaModFix/>
          </a:blip>
          <a:srcRect b="0" l="0" r="57396" t="0"/>
          <a:stretch/>
        </p:blipFill>
        <p:spPr>
          <a:xfrm>
            <a:off x="12678075" y="33200"/>
            <a:ext cx="2503624" cy="26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/>
          <p:nvPr/>
        </p:nvSpPr>
        <p:spPr>
          <a:xfrm>
            <a:off x="10344875" y="280050"/>
            <a:ext cx="518400" cy="18564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5216100" y="4724200"/>
            <a:ext cx="34131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Evaluated on 48 datasets from OpenML CC18 suite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</a:t>
            </a:r>
            <a:r>
              <a:rPr lang="en"/>
              <a:t>K-means clustering for leaf de-duplication</a:t>
            </a:r>
            <a:endParaRPr/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5858200" y="730475"/>
            <a:ext cx="25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Preliminary</a:t>
            </a:r>
            <a:r>
              <a:rPr lang="en">
                <a:solidFill>
                  <a:schemeClr val="dk1"/>
                </a:solidFill>
              </a:rPr>
              <a:t> results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paper to follow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3">
            <a:alphaModFix/>
          </a:blip>
          <a:srcRect b="11494" l="5116" r="6963" t="8518"/>
          <a:stretch/>
        </p:blipFill>
        <p:spPr>
          <a:xfrm>
            <a:off x="4572000" y="1559150"/>
            <a:ext cx="4387876" cy="1996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7"/>
          <p:cNvGrpSpPr/>
          <p:nvPr/>
        </p:nvGrpSpPr>
        <p:grpSpPr>
          <a:xfrm>
            <a:off x="79050" y="1577950"/>
            <a:ext cx="4545725" cy="3414625"/>
            <a:chOff x="502150" y="603975"/>
            <a:chExt cx="4545725" cy="3414625"/>
          </a:xfrm>
        </p:grpSpPr>
        <p:pic>
          <p:nvPicPr>
            <p:cNvPr id="300" name="Google Shape;300;p37"/>
            <p:cNvPicPr preferRelativeResize="0"/>
            <p:nvPr/>
          </p:nvPicPr>
          <p:blipFill rotWithShape="1">
            <a:blip r:embed="rId4">
              <a:alphaModFix/>
            </a:blip>
            <a:srcRect b="4260" l="1539" r="27864" t="0"/>
            <a:stretch/>
          </p:blipFill>
          <p:spPr>
            <a:xfrm>
              <a:off x="502150" y="603975"/>
              <a:ext cx="4545725" cy="227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7"/>
            <p:cNvSpPr txBox="1"/>
            <p:nvPr/>
          </p:nvSpPr>
          <p:spPr>
            <a:xfrm>
              <a:off x="502150" y="2971900"/>
              <a:ext cx="3585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</a:rPr>
                <a:t>Hard majority</a:t>
              </a:r>
              <a:br>
                <a:rPr b="1" lang="en">
                  <a:solidFill>
                    <a:srgbClr val="990000"/>
                  </a:solidFill>
                </a:rPr>
              </a:br>
              <a:r>
                <a:rPr lang="en">
                  <a:solidFill>
                    <a:srgbClr val="990000"/>
                  </a:solidFill>
                </a:rPr>
                <a:t>sometimes bad: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Failed perf constraint on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75% of datasets </a:t>
              </a:r>
              <a:endParaRPr>
                <a:solidFill>
                  <a:srgbClr val="990000"/>
                </a:solidFill>
              </a:endParaRPr>
            </a:p>
          </p:txBody>
        </p:sp>
        <p:pic>
          <p:nvPicPr>
            <p:cNvPr id="302" name="Google Shape;302;p37"/>
            <p:cNvPicPr preferRelativeResize="0"/>
            <p:nvPr/>
          </p:nvPicPr>
          <p:blipFill rotWithShape="1">
            <a:blip r:embed="rId4">
              <a:alphaModFix/>
            </a:blip>
            <a:srcRect b="20455" l="71774" r="0" t="22036"/>
            <a:stretch/>
          </p:blipFill>
          <p:spPr>
            <a:xfrm>
              <a:off x="1122925" y="677775"/>
              <a:ext cx="1377678" cy="103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" name="Google Shape;303;p37"/>
          <p:cNvSpPr txBox="1"/>
          <p:nvPr/>
        </p:nvSpPr>
        <p:spPr>
          <a:xfrm>
            <a:off x="5040525" y="4013050"/>
            <a:ext cx="40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2-8 leaves per class sufficient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0% of datasets failed performance constraint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High model size compression 50-90%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399325" y="601175"/>
            <a:ext cx="50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Optimizing for: Small model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Constraint: Under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percentage</a:t>
            </a:r>
            <a:r>
              <a:rPr lang="en">
                <a:solidFill>
                  <a:schemeClr val="dk1"/>
                </a:solidFill>
              </a:rPr>
              <a:t> point drop in AUC ROC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Evaluating on 48 datasets from OpenML CC18 suite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2112425" y="40130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Clustering with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N leaves per class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Allows adaptable size/perf tradeoff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265500" y="200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br>
              <a:rPr lang="en"/>
            </a:br>
            <a:r>
              <a:rPr lang="en"/>
              <a:t>using emlearn</a:t>
            </a:r>
            <a:endParaRPr/>
          </a:p>
        </p:txBody>
      </p:sp>
      <p:sp>
        <p:nvSpPr>
          <p:cNvPr id="311" name="Google Shape;311;p38"/>
          <p:cNvSpPr txBox="1"/>
          <p:nvPr>
            <p:ph idx="1" type="subTitle"/>
          </p:nvPr>
        </p:nvSpPr>
        <p:spPr>
          <a:xfrm>
            <a:off x="265500" y="3570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uses across the globe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Referred in 40+ publications</a:t>
            </a:r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421625" y="400425"/>
            <a:ext cx="2631475" cy="24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for cattle</a:t>
            </a:r>
            <a:endParaRPr/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311700" y="771475"/>
            <a:ext cx="4100100" cy="3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Accelerometer</a:t>
            </a:r>
            <a:r>
              <a:rPr lang="en" sz="1400"/>
              <a:t> data</a:t>
            </a:r>
            <a:br>
              <a:rPr lang="en" sz="1400"/>
            </a:br>
            <a:r>
              <a:rPr lang="en" sz="1400"/>
              <a:t>used to </a:t>
            </a:r>
            <a:r>
              <a:rPr b="1" lang="en" sz="1400"/>
              <a:t>detect abnormal behavior</a:t>
            </a:r>
            <a:r>
              <a:rPr lang="en" sz="1400"/>
              <a:t>.</a:t>
            </a:r>
            <a:br>
              <a:rPr lang="en" sz="1400"/>
            </a:br>
            <a:r>
              <a:rPr lang="en" sz="1400"/>
              <a:t>Can indicate </a:t>
            </a:r>
            <a:r>
              <a:rPr b="1" lang="en" sz="1400"/>
              <a:t>health issues</a:t>
            </a:r>
            <a:r>
              <a:rPr lang="en" sz="1400"/>
              <a:t> or other problems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Classified using a </a:t>
            </a:r>
            <a:r>
              <a:rPr b="1" lang="en" sz="1400"/>
              <a:t>Decision Tree</a:t>
            </a:r>
            <a:r>
              <a:rPr lang="en" sz="1400"/>
              <a:t> </a:t>
            </a:r>
            <a:br>
              <a:rPr lang="en" sz="1400"/>
            </a:br>
            <a:r>
              <a:rPr lang="en" sz="1400"/>
              <a:t>	</a:t>
            </a:r>
            <a:r>
              <a:rPr i="1" lang="en" sz="1400"/>
              <a:t>lying/walking/standing/grazing/ruminating</a:t>
            </a:r>
            <a:br>
              <a:rPr lang="en" sz="1400"/>
            </a:br>
            <a:br>
              <a:rPr lang="en" sz="1400"/>
            </a:br>
            <a:r>
              <a:rPr lang="en" sz="1400"/>
              <a:t>Activity is transmitted using </a:t>
            </a:r>
            <a:r>
              <a:rPr b="1" lang="en" sz="1400"/>
              <a:t>LoRaWAN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Running ML on-sensor: </a:t>
            </a:r>
            <a:r>
              <a:rPr b="1" lang="en" sz="1400"/>
              <a:t>under 1 mW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50 times lower power</a:t>
            </a:r>
            <a:r>
              <a:rPr lang="en" sz="1400"/>
              <a:t> than sending raw data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 rotWithShape="1">
          <a:blip r:embed="rId4">
            <a:alphaModFix/>
          </a:blip>
          <a:srcRect b="0" l="10806" r="34111" t="537"/>
          <a:stretch/>
        </p:blipFill>
        <p:spPr>
          <a:xfrm>
            <a:off x="4873600" y="0"/>
            <a:ext cx="42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 txBox="1"/>
          <p:nvPr/>
        </p:nvSpPr>
        <p:spPr>
          <a:xfrm>
            <a:off x="360475" y="4348675"/>
            <a:ext cx="24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Power Efficient Wireless Sensor Node through Edge Intelligence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Abhishek Damle (2022)</a:t>
            </a:r>
            <a:endParaRPr b="1" sz="1100">
              <a:solidFill>
                <a:srgbClr val="595959"/>
              </a:solidFill>
            </a:endParaRPr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5">
            <a:alphaModFix/>
          </a:blip>
          <a:srcRect b="25099" l="4648" r="1621" t="6285"/>
          <a:stretch/>
        </p:blipFill>
        <p:spPr>
          <a:xfrm>
            <a:off x="337075" y="3397575"/>
            <a:ext cx="4049358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 rotWithShape="1">
          <a:blip r:embed="rId6">
            <a:alphaModFix/>
          </a:blip>
          <a:srcRect b="40723" l="3589" r="47236" t="9012"/>
          <a:stretch/>
        </p:blipFill>
        <p:spPr>
          <a:xfrm>
            <a:off x="2856775" y="4299350"/>
            <a:ext cx="1743275" cy="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2675" y="4010075"/>
            <a:ext cx="2084375" cy="1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0"/>
          <p:cNvPicPr preferRelativeResize="0"/>
          <p:nvPr/>
        </p:nvPicPr>
        <p:blipFill rotWithShape="1">
          <a:blip r:embed="rId3">
            <a:alphaModFix/>
          </a:blip>
          <a:srcRect b="1963" l="10398" r="27559" t="8806"/>
          <a:stretch/>
        </p:blipFill>
        <p:spPr>
          <a:xfrm>
            <a:off x="0" y="0"/>
            <a:ext cx="47682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>
            <p:ph type="title"/>
          </p:nvPr>
        </p:nvSpPr>
        <p:spPr>
          <a:xfrm>
            <a:off x="5014375" y="216425"/>
            <a:ext cx="38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earable</a:t>
            </a:r>
            <a:endParaRPr/>
          </a:p>
        </p:txBody>
      </p:sp>
      <p:sp>
        <p:nvSpPr>
          <p:cNvPr id="332" name="Google Shape;332;p40"/>
          <p:cNvSpPr txBox="1"/>
          <p:nvPr/>
        </p:nvSpPr>
        <p:spPr>
          <a:xfrm>
            <a:off x="4906775" y="4366025"/>
            <a:ext cx="416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100">
                <a:solidFill>
                  <a:srgbClr val="595959"/>
                </a:solidFill>
              </a:rPr>
              <a:t>Remote Breathing Rate Tracking in Stationary Position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Using the Motion and Acoustic Sensors of Earables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Tousif Ahmed et.al</a:t>
            </a:r>
            <a:r>
              <a:rPr b="1" lang="en" sz="1100">
                <a:solidFill>
                  <a:srgbClr val="595959"/>
                </a:solidFill>
              </a:rPr>
              <a:t> (202</a:t>
            </a:r>
            <a:r>
              <a:rPr b="1" lang="en" sz="1100">
                <a:solidFill>
                  <a:srgbClr val="595959"/>
                </a:solidFill>
              </a:rPr>
              <a:t>3</a:t>
            </a:r>
            <a:r>
              <a:rPr b="1" lang="en" sz="1100">
                <a:solidFill>
                  <a:srgbClr val="595959"/>
                </a:solidFill>
              </a:rPr>
              <a:t>)</a:t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5014500" y="923875"/>
            <a:ext cx="3817800" cy="31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Breathing rate</a:t>
            </a:r>
            <a:r>
              <a:rPr lang="en" sz="1400">
                <a:solidFill>
                  <a:srgbClr val="595959"/>
                </a:solidFill>
              </a:rPr>
              <a:t> is critical to monitor for persons with </a:t>
            </a:r>
            <a:r>
              <a:rPr b="1" lang="en" sz="1400">
                <a:solidFill>
                  <a:srgbClr val="595959"/>
                </a:solidFill>
              </a:rPr>
              <a:t>respiratory health problems</a:t>
            </a:r>
            <a:r>
              <a:rPr lang="en" sz="1400">
                <a:solidFill>
                  <a:srgbClr val="595959"/>
                </a:solidFill>
              </a:rPr>
              <a:t>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Monitoring </a:t>
            </a:r>
            <a:r>
              <a:rPr b="1" lang="en" sz="1400">
                <a:solidFill>
                  <a:srgbClr val="595959"/>
                </a:solidFill>
              </a:rPr>
              <a:t>for every-day use</a:t>
            </a:r>
            <a:r>
              <a:rPr lang="en" sz="1400">
                <a:solidFill>
                  <a:srgbClr val="595959"/>
                </a:solidFill>
              </a:rPr>
              <a:t>, not just in clinical context. </a:t>
            </a:r>
            <a:r>
              <a:rPr lang="en" sz="1400">
                <a:solidFill>
                  <a:srgbClr val="595959"/>
                </a:solidFill>
              </a:rPr>
              <a:t>Using earable to replace specialized devices.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Random Forest</a:t>
            </a:r>
            <a:r>
              <a:rPr lang="en" sz="1400">
                <a:solidFill>
                  <a:srgbClr val="595959"/>
                </a:solidFill>
              </a:rPr>
              <a:t> classifier for audio.</a:t>
            </a:r>
            <a:endParaRPr sz="1400">
              <a:solidFill>
                <a:srgbClr val="595959"/>
              </a:solidFill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75" y="4554150"/>
            <a:ext cx="3989550" cy="3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5">
            <a:alphaModFix/>
          </a:blip>
          <a:srcRect b="17963" l="0" r="3975" t="3592"/>
          <a:stretch/>
        </p:blipFill>
        <p:spPr>
          <a:xfrm>
            <a:off x="5290062" y="2875125"/>
            <a:ext cx="3542226" cy="7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/>
          <p:cNvPicPr preferRelativeResize="0"/>
          <p:nvPr/>
        </p:nvPicPr>
        <p:blipFill rotWithShape="1">
          <a:blip r:embed="rId6">
            <a:alphaModFix/>
          </a:blip>
          <a:srcRect b="0" l="902" r="2057" t="7261"/>
          <a:stretch/>
        </p:blipFill>
        <p:spPr>
          <a:xfrm>
            <a:off x="5154450" y="3626421"/>
            <a:ext cx="3989551" cy="69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1"/>
          <p:cNvPicPr preferRelativeResize="0"/>
          <p:nvPr/>
        </p:nvPicPr>
        <p:blipFill rotWithShape="1">
          <a:blip r:embed="rId3">
            <a:alphaModFix/>
          </a:blip>
          <a:srcRect b="0" l="35236" r="15829" t="0"/>
          <a:stretch/>
        </p:blipFill>
        <p:spPr>
          <a:xfrm>
            <a:off x="4677225" y="0"/>
            <a:ext cx="44667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1"/>
          <p:cNvSpPr txBox="1"/>
          <p:nvPr>
            <p:ph type="title"/>
          </p:nvPr>
        </p:nvSpPr>
        <p:spPr>
          <a:xfrm>
            <a:off x="311700" y="368825"/>
            <a:ext cx="41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grid monitoring</a:t>
            </a:r>
            <a:endParaRPr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311700" y="1000075"/>
            <a:ext cx="4128900" cy="3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</a:rPr>
              <a:t>Detect and localize faults in the electric grid.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Analyzes the voltage signals at a single location.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Able to detect where the fault originated. 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Runs on a DSP board from Texas Instruments. 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295800" y="4061225"/>
            <a:ext cx="2889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Micro Random Forest: A Local, High-Speed Implementation of a Machine-Learning Fault Location Method for Distribution Power Systems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Tousif Ahmed et.al (2023)</a:t>
            </a:r>
            <a:endParaRPr b="1" sz="1100">
              <a:solidFill>
                <a:srgbClr val="595959"/>
              </a:solidFill>
            </a:endParaRPr>
          </a:p>
        </p:txBody>
      </p:sp>
      <p:pic>
        <p:nvPicPr>
          <p:cNvPr id="345" name="Google Shape;345;p41"/>
          <p:cNvPicPr preferRelativeResize="0"/>
          <p:nvPr/>
        </p:nvPicPr>
        <p:blipFill rotWithShape="1">
          <a:blip r:embed="rId4">
            <a:alphaModFix/>
          </a:blip>
          <a:srcRect b="25152" l="14577" r="6793" t="18978"/>
          <a:stretch/>
        </p:blipFill>
        <p:spPr>
          <a:xfrm>
            <a:off x="396975" y="2517525"/>
            <a:ext cx="3027275" cy="14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 rotWithShape="1">
          <a:blip r:embed="rId5">
            <a:alphaModFix/>
          </a:blip>
          <a:srcRect b="11744" l="5178" r="4601" t="12291"/>
          <a:stretch/>
        </p:blipFill>
        <p:spPr>
          <a:xfrm>
            <a:off x="4978500" y="3568703"/>
            <a:ext cx="4046075" cy="147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7825" y="4513463"/>
            <a:ext cx="1211475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2"/>
          <p:cNvPicPr preferRelativeResize="0"/>
          <p:nvPr/>
        </p:nvPicPr>
        <p:blipFill rotWithShape="1">
          <a:blip r:embed="rId3">
            <a:alphaModFix/>
          </a:blip>
          <a:srcRect b="0" l="0" r="0" t="12002"/>
          <a:stretch/>
        </p:blipFill>
        <p:spPr>
          <a:xfrm>
            <a:off x="4696125" y="1415800"/>
            <a:ext cx="4136174" cy="31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dollar TinyML</a:t>
            </a:r>
            <a:endParaRPr/>
          </a:p>
        </p:txBody>
      </p:sp>
      <p:sp>
        <p:nvSpPr>
          <p:cNvPr id="354" name="Google Shape;354;p42"/>
          <p:cNvSpPr txBox="1"/>
          <p:nvPr>
            <p:ph idx="1" type="body"/>
          </p:nvPr>
        </p:nvSpPr>
        <p:spPr>
          <a:xfrm>
            <a:off x="311700" y="1152475"/>
            <a:ext cx="4589100" cy="3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Research project.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Question: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Can we make a useful TinyML system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&lt;1 USD in total component cost (BOM)?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Preliminary answer:</a:t>
            </a: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Either </a:t>
            </a:r>
            <a:r>
              <a:rPr lang="en">
                <a:solidFill>
                  <a:schemeClr val="dk1"/>
                </a:solidFill>
              </a:rPr>
              <a:t>motion (accelerometer)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or </a:t>
            </a:r>
            <a:r>
              <a:rPr lang="en">
                <a:solidFill>
                  <a:schemeClr val="dk1"/>
                </a:solidFill>
              </a:rPr>
              <a:t>sound sensor (microphone)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Challenge: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kB RAM / 32 kB FLASH</a:t>
            </a:r>
            <a:endParaRPr/>
          </a:p>
        </p:txBody>
      </p:sp>
      <p:sp>
        <p:nvSpPr>
          <p:cNvPr id="355" name="Google Shape;355;p42"/>
          <p:cNvSpPr txBox="1"/>
          <p:nvPr/>
        </p:nvSpPr>
        <p:spPr>
          <a:xfrm>
            <a:off x="2709925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https://hackaday.io/project/194511-1-dollar-tinyml</a:t>
            </a:r>
            <a:endParaRPr sz="1200"/>
          </a:p>
        </p:txBody>
      </p:sp>
      <p:sp>
        <p:nvSpPr>
          <p:cNvPr id="356" name="Google Shape;356;p42"/>
          <p:cNvSpPr/>
          <p:nvPr/>
        </p:nvSpPr>
        <p:spPr>
          <a:xfrm>
            <a:off x="4842700" y="3795950"/>
            <a:ext cx="1339500" cy="848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2"/>
          <p:cNvSpPr/>
          <p:nvPr/>
        </p:nvSpPr>
        <p:spPr>
          <a:xfrm>
            <a:off x="7377350" y="3795950"/>
            <a:ext cx="1483800" cy="848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 txBox="1"/>
          <p:nvPr/>
        </p:nvSpPr>
        <p:spPr>
          <a:xfrm>
            <a:off x="4900800" y="3723750"/>
            <a:ext cx="66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A)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7483575" y="3723750"/>
            <a:ext cx="66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B</a:t>
            </a:r>
            <a:r>
              <a:rPr b="1" lang="en" sz="1200">
                <a:solidFill>
                  <a:srgbClr val="38761D"/>
                </a:solidFill>
              </a:rPr>
              <a:t>)</a:t>
            </a:r>
            <a:endParaRPr b="1"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dollar TinyML</a:t>
            </a:r>
            <a:endParaRPr/>
          </a:p>
        </p:txBody>
      </p:sp>
      <p:sp>
        <p:nvSpPr>
          <p:cNvPr id="365" name="Google Shape;365;p43"/>
          <p:cNvSpPr txBox="1"/>
          <p:nvPr>
            <p:ph idx="1" type="body"/>
          </p:nvPr>
        </p:nvSpPr>
        <p:spPr>
          <a:xfrm>
            <a:off x="311700" y="1152475"/>
            <a:ext cx="455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Status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hardware checks OK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8 kHz audio sampling OK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FFT spectrogram compute OK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 second window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32 frequency bins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32 ms time resolution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TODO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Fit ML model in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800 bytes RAM // 10 kB FLASH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 BLE transmission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b="7757" l="2910" r="14649" t="35330"/>
          <a:stretch/>
        </p:blipFill>
        <p:spPr>
          <a:xfrm>
            <a:off x="5096425" y="0"/>
            <a:ext cx="4047575" cy="200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 rotWithShape="1">
          <a:blip r:embed="rId4">
            <a:alphaModFix/>
          </a:blip>
          <a:srcRect b="0" l="18280" r="15822" t="14163"/>
          <a:stretch/>
        </p:blipFill>
        <p:spPr>
          <a:xfrm>
            <a:off x="5096425" y="2005950"/>
            <a:ext cx="4047574" cy="193313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/>
        </p:nvSpPr>
        <p:spPr>
          <a:xfrm>
            <a:off x="2709925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https://hackaday.io/project/194511-1-dollar-tinyml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265500" y="2263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for</a:t>
            </a:r>
            <a:br>
              <a:rPr lang="en"/>
            </a:br>
            <a:r>
              <a:rPr lang="en"/>
              <a:t>MicroPython</a:t>
            </a:r>
            <a:endParaRPr/>
          </a:p>
        </p:txBody>
      </p:sp>
      <p:sp>
        <p:nvSpPr>
          <p:cNvPr id="374" name="Google Shape;374;p44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is the lingua franca</a:t>
            </a:r>
            <a:br>
              <a:rPr lang="en"/>
            </a:br>
            <a:r>
              <a:rPr lang="en"/>
              <a:t>for Machine Learning </a:t>
            </a:r>
            <a:br>
              <a:rPr lang="en"/>
            </a:br>
            <a:br>
              <a:rPr lang="en"/>
            </a:br>
            <a:r>
              <a:rPr lang="en"/>
              <a:t>How can we enable people to build TinyML solution also using Python?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easier learning and </a:t>
            </a:r>
            <a:r>
              <a:rPr lang="en"/>
              <a:t>prototyping</a:t>
            </a:r>
            <a:endParaRPr/>
          </a:p>
        </p:txBody>
      </p:sp>
      <p:pic>
        <p:nvPicPr>
          <p:cNvPr id="376" name="Google Shape;3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Introduction</a:t>
            </a:r>
            <a:endParaRPr/>
          </a:p>
        </p:txBody>
      </p:sp>
      <p:sp>
        <p:nvSpPr>
          <p:cNvPr id="382" name="Google Shape;382;p45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Implements a subset of Python 3.x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devices with 16 kB+ RAM</a:t>
            </a:r>
            <a:br>
              <a:rPr lang="en"/>
            </a:br>
            <a:r>
              <a:rPr lang="en"/>
              <a:t>Supports 8+ microcontroller families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As compatible with CPython as possible, within constraints.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CFFI or C module compatibility!</a:t>
            </a:r>
            <a:br>
              <a:rPr lang="en"/>
            </a:br>
            <a:r>
              <a:rPr lang="en"/>
              <a:t>TLDR: Small scripts will mostly work with minor mods. But not PyData stack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manager “</a:t>
            </a:r>
            <a:r>
              <a:rPr b="1" lang="en"/>
              <a:t>mip install</a:t>
            </a:r>
            <a:r>
              <a:rPr lang="en"/>
              <a:t>”</a:t>
            </a:r>
            <a:br>
              <a:rPr lang="en"/>
            </a:br>
            <a:r>
              <a:rPr lang="en"/>
              <a:t>Can load C modules at runtime!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info: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https://micropython.org</a:t>
            </a:r>
            <a:r>
              <a:rPr b="1" lang="en"/>
              <a:t> </a:t>
            </a:r>
            <a:endParaRPr b="1"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1650" y="393950"/>
            <a:ext cx="2678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 rotWithShape="1">
          <a:blip r:embed="rId7">
            <a:alphaModFix/>
          </a:blip>
          <a:srcRect b="8651" l="1953" r="60186" t="6696"/>
          <a:stretch/>
        </p:blipFill>
        <p:spPr>
          <a:xfrm>
            <a:off x="6434750" y="3947937"/>
            <a:ext cx="615299" cy="8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4075" y="3967863"/>
            <a:ext cx="788225" cy="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4150" y="3967875"/>
            <a:ext cx="788225" cy="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mlearn-micropython:</a:t>
            </a:r>
            <a:br>
              <a:rPr lang="en"/>
            </a:br>
            <a:r>
              <a:rPr lang="en"/>
              <a:t>MicroPython bindings for emlearn</a:t>
            </a:r>
            <a:endParaRPr/>
          </a:p>
        </p:txBody>
      </p:sp>
      <p:sp>
        <p:nvSpPr>
          <p:cNvPr id="393" name="Google Shape;393;p46"/>
          <p:cNvSpPr txBox="1"/>
          <p:nvPr>
            <p:ph idx="1" type="body"/>
          </p:nvPr>
        </p:nvSpPr>
        <p:spPr>
          <a:xfrm>
            <a:off x="311700" y="1769025"/>
            <a:ext cx="6494700" cy="32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Combine the </a:t>
            </a:r>
            <a:r>
              <a:rPr b="1" lang="en"/>
              <a:t>convenience, familiarity and</a:t>
            </a:r>
            <a:br>
              <a:rPr b="1" lang="en"/>
            </a:br>
            <a:r>
              <a:rPr b="1" lang="en"/>
              <a:t>productivity of Python</a:t>
            </a:r>
            <a:r>
              <a:rPr lang="en"/>
              <a:t> - with the </a:t>
            </a:r>
            <a:r>
              <a:rPr b="1" lang="en"/>
              <a:t>speed of 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Modules installable at runtime (.mpy)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(RF) / Decision Trees (DT)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 Nearest Neighbors (KNN)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Infinite Impulse Response filters </a:t>
            </a:r>
            <a:r>
              <a:rPr lang="en"/>
              <a:t>(IIR)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Fourier transform (FFT)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Neural Networks - via TinyMaix (CNN)</a:t>
            </a:r>
            <a:endParaRPr/>
          </a:p>
        </p:txBody>
      </p:sp>
      <p:pic>
        <p:nvPicPr>
          <p:cNvPr id="394" name="Google Shape;3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625" y="2356650"/>
            <a:ext cx="3464675" cy="17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 txBox="1"/>
          <p:nvPr>
            <p:ph idx="4294967295" type="body"/>
          </p:nvPr>
        </p:nvSpPr>
        <p:spPr>
          <a:xfrm>
            <a:off x="361000" y="1361700"/>
            <a:ext cx="488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b="1" lang="en" sz="1400" u="sng">
                <a:solidFill>
                  <a:schemeClr val="hlink"/>
                </a:solidFill>
                <a:hlinkClick r:id="rId5"/>
              </a:rPr>
              <a:t>https://github.com/emlearn/emlearn-micropython/</a:t>
            </a:r>
            <a:r>
              <a:rPr b="1" lang="en" sz="1400"/>
              <a:t> </a:t>
            </a:r>
            <a:endParaRPr b="1" sz="1400"/>
          </a:p>
        </p:txBody>
      </p:sp>
      <p:sp>
        <p:nvSpPr>
          <p:cNvPr id="397" name="Google Shape;397;p46"/>
          <p:cNvSpPr txBox="1"/>
          <p:nvPr/>
        </p:nvSpPr>
        <p:spPr>
          <a:xfrm>
            <a:off x="6822600" y="2496450"/>
            <a:ext cx="200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5x - 20x faster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than plain Python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mlearn-micropython: Install &amp; Export</a:t>
            </a:r>
            <a:r>
              <a:rPr lang="en"/>
              <a:t> model</a:t>
            </a: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383275" y="1276900"/>
            <a:ext cx="6273600" cy="126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estimator = train_model()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(estimator)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p47"/>
          <p:cNvSpPr txBox="1"/>
          <p:nvPr>
            <p:ph idx="1" type="body"/>
          </p:nvPr>
        </p:nvSpPr>
        <p:spPr>
          <a:xfrm>
            <a:off x="311700" y="2724775"/>
            <a:ext cx="8520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model to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mpremote fs cp </a:t>
            </a:r>
            <a:r>
              <a:rPr b="1" lang="en" sz="1400">
                <a:solidFill>
                  <a:schemeClr val="dk1"/>
                </a:solidFill>
              </a:rPr>
              <a:t>gesture_model.csv</a:t>
            </a:r>
            <a:r>
              <a:rPr lang="en" sz="1400">
                <a:solidFill>
                  <a:schemeClr val="dk1"/>
                </a:solidFill>
              </a:rPr>
              <a:t> : 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05" name="Google Shape;4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7"/>
          <p:cNvSpPr txBox="1"/>
          <p:nvPr>
            <p:ph idx="1" type="body"/>
          </p:nvPr>
        </p:nvSpPr>
        <p:spPr>
          <a:xfrm>
            <a:off x="4243650" y="1276900"/>
            <a:ext cx="2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Export model on PC</a:t>
            </a:r>
            <a:endParaRPr/>
          </a:p>
        </p:txBody>
      </p:sp>
      <p:sp>
        <p:nvSpPr>
          <p:cNvPr id="407" name="Google Shape;407;p47"/>
          <p:cNvSpPr txBox="1"/>
          <p:nvPr/>
        </p:nvSpPr>
        <p:spPr>
          <a:xfrm>
            <a:off x="311700" y="3839050"/>
            <a:ext cx="727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and copy MicroPython library to device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curl https://emlearn.github.io/...../</a:t>
            </a:r>
            <a:r>
              <a:rPr b="1" i="1" lang="en">
                <a:solidFill>
                  <a:schemeClr val="dk1"/>
                </a:solidFill>
              </a:rPr>
              <a:t>xtensawin</a:t>
            </a:r>
            <a:r>
              <a:rPr i="1" lang="en">
                <a:solidFill>
                  <a:schemeClr val="dk1"/>
                </a:solidFill>
              </a:rPr>
              <a:t>_</a:t>
            </a:r>
            <a:r>
              <a:rPr b="1" i="1" lang="en">
                <a:solidFill>
                  <a:schemeClr val="dk1"/>
                </a:solidFill>
              </a:rPr>
              <a:t>6.2</a:t>
            </a:r>
            <a:r>
              <a:rPr i="1" lang="en">
                <a:solidFill>
                  <a:schemeClr val="dk1"/>
                </a:solidFill>
              </a:rPr>
              <a:t>/emltrees.mpy 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mpremote fs cp emltrees.mpy :</a:t>
            </a:r>
            <a:endParaRPr/>
          </a:p>
        </p:txBody>
      </p:sp>
      <p:sp>
        <p:nvSpPr>
          <p:cNvPr id="408" name="Google Shape;408;p47"/>
          <p:cNvSpPr txBox="1"/>
          <p:nvPr/>
        </p:nvSpPr>
        <p:spPr>
          <a:xfrm>
            <a:off x="6698800" y="3946750"/>
            <a:ext cx="186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Prebuilt binary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No need to setup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C toolchain and SDK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emlearn-micropython: </a:t>
            </a:r>
            <a:r>
              <a:rPr lang="en"/>
              <a:t>Load model &amp; run</a:t>
            </a:r>
            <a:endParaRPr/>
          </a:p>
        </p:txBody>
      </p:sp>
      <p:pic>
        <p:nvPicPr>
          <p:cNvPr id="414" name="Google Shape;4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8"/>
          <p:cNvSpPr txBox="1"/>
          <p:nvPr/>
        </p:nvSpPr>
        <p:spPr>
          <a:xfrm>
            <a:off x="390450" y="1276900"/>
            <a:ext cx="6057300" cy="16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emltrees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Instantiate model. Capacity for trees, decision nodes, classes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= </a:t>
            </a:r>
            <a:r>
              <a:rPr b="1" lang="en">
                <a:solidFill>
                  <a:schemeClr val="dk1"/>
                </a:solidFill>
              </a:rPr>
              <a:t>emltrees.new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200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Load model "weights"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36209"/>
                </a:solidFill>
              </a:rPr>
              <a:t>open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 </a:t>
            </a:r>
            <a:r>
              <a:rPr lang="en">
                <a:solidFill>
                  <a:srgbClr val="D73A49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 f: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b="1" lang="en">
                <a:solidFill>
                  <a:schemeClr val="dk1"/>
                </a:solidFill>
              </a:rPr>
              <a:t>emltrees.load_model</a:t>
            </a:r>
            <a:r>
              <a:rPr lang="en">
                <a:solidFill>
                  <a:schemeClr val="dk1"/>
                </a:solidFill>
              </a:rPr>
              <a:t>(model, f)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" name="Google Shape;416;p48"/>
          <p:cNvSpPr txBox="1"/>
          <p:nvPr>
            <p:ph idx="1" type="body"/>
          </p:nvPr>
        </p:nvSpPr>
        <p:spPr>
          <a:xfrm>
            <a:off x="3809550" y="24871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Load model on device</a:t>
            </a:r>
            <a:endParaRPr sz="1829"/>
          </a:p>
        </p:txBody>
      </p:sp>
      <p:sp>
        <p:nvSpPr>
          <p:cNvPr id="417" name="Google Shape;417;p48"/>
          <p:cNvSpPr txBox="1"/>
          <p:nvPr/>
        </p:nvSpPr>
        <p:spPr>
          <a:xfrm>
            <a:off x="390450" y="3229275"/>
            <a:ext cx="4681200" cy="153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Read sensor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sensor.fifo_read(samples)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Preprocess features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preprocessor.run(samples, features)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Run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model.predict</a:t>
            </a:r>
            <a:r>
              <a:rPr lang="en" sz="1100">
                <a:solidFill>
                  <a:schemeClr val="dk1"/>
                </a:solidFill>
              </a:rPr>
              <a:t>(features)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48"/>
          <p:cNvSpPr txBox="1"/>
          <p:nvPr>
            <p:ph idx="1" type="body"/>
          </p:nvPr>
        </p:nvSpPr>
        <p:spPr>
          <a:xfrm>
            <a:off x="2382000" y="43210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Run inference</a:t>
            </a:r>
            <a:endParaRPr sz="182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555600"/>
            <a:ext cx="2808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Outline / agenda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389600"/>
            <a:ext cx="78375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Introduction</a:t>
            </a:r>
            <a:r>
              <a:rPr lang="en" sz="2400"/>
              <a:t> to emlearn project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Model spotlight: </a:t>
            </a:r>
            <a:r>
              <a:rPr b="1" lang="en" sz="2400"/>
              <a:t>Tree-based ensembles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Projects</a:t>
            </a:r>
            <a:r>
              <a:rPr lang="en" sz="2400"/>
              <a:t> made with emlearn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TinyML using Python with </a:t>
            </a:r>
            <a:r>
              <a:rPr b="1" lang="en" sz="2400"/>
              <a:t>emlearn + MicroPython</a:t>
            </a:r>
            <a:endParaRPr b="1" sz="24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24" name="Google Shape;424;p49"/>
          <p:cNvSpPr txBox="1"/>
          <p:nvPr>
            <p:ph idx="2" type="body"/>
          </p:nvPr>
        </p:nvSpPr>
        <p:spPr>
          <a:xfrm>
            <a:off x="793375" y="4405613"/>
            <a:ext cx="4799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More information: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https://emlearn.org</a:t>
            </a:r>
            <a:r>
              <a:rPr lang="en"/>
              <a:t> </a:t>
            </a:r>
            <a:endParaRPr/>
          </a:p>
        </p:txBody>
      </p:sp>
      <p:sp>
        <p:nvSpPr>
          <p:cNvPr id="425" name="Google Shape;425;p49"/>
          <p:cNvSpPr txBox="1"/>
          <p:nvPr>
            <p:ph idx="2" type="body"/>
          </p:nvPr>
        </p:nvSpPr>
        <p:spPr>
          <a:xfrm>
            <a:off x="1460588" y="1529663"/>
            <a:ext cx="563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595959"/>
              </a:buClr>
              <a:buSzPts val="1700"/>
              <a:buNone/>
            </a:pPr>
            <a:r>
              <a:rPr lang="en" sz="15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emlearn is an open-source project</a:t>
            </a:r>
            <a:br>
              <a:rPr lang="en" sz="15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5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implements </a:t>
            </a:r>
            <a:r>
              <a:rPr lang="en" sz="15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classical ML models for embedded systems</a:t>
            </a:r>
            <a:endParaRPr sz="15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6" name="Google Shape;426;p49"/>
          <p:cNvSpPr/>
          <p:nvPr>
            <p:ph idx="4294967295" type="body"/>
          </p:nvPr>
        </p:nvSpPr>
        <p:spPr>
          <a:xfrm>
            <a:off x="793368" y="2452211"/>
            <a:ext cx="513000" cy="5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None/>
            </a:pPr>
            <a:r>
              <a:rPr b="1"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sz="1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7" name="Google Shape;427;p49"/>
          <p:cNvSpPr txBox="1"/>
          <p:nvPr>
            <p:ph idx="4294967295" type="body"/>
          </p:nvPr>
        </p:nvSpPr>
        <p:spPr>
          <a:xfrm>
            <a:off x="1460600" y="2466275"/>
            <a:ext cx="553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595959"/>
              </a:buClr>
              <a:buSzPts val="1700"/>
              <a:buNone/>
            </a:pP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Tree-based models are very useful in TinyML applications.</a:t>
            </a:r>
            <a:br>
              <a:rPr lang="en" sz="1500"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emlearn has a good implementation for microcontrollers.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8" name="Google Shape;428;p49"/>
          <p:cNvSpPr/>
          <p:nvPr>
            <p:ph idx="4294967295" type="body"/>
          </p:nvPr>
        </p:nvSpPr>
        <p:spPr>
          <a:xfrm>
            <a:off x="793368" y="3388792"/>
            <a:ext cx="513000" cy="5130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None/>
            </a:pPr>
            <a:r>
              <a:rPr b="1"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b="1" sz="1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9" name="Google Shape;429;p49"/>
          <p:cNvSpPr txBox="1"/>
          <p:nvPr>
            <p:ph idx="4294967295" type="body"/>
          </p:nvPr>
        </p:nvSpPr>
        <p:spPr>
          <a:xfrm>
            <a:off x="1460588" y="3402856"/>
            <a:ext cx="563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595959"/>
              </a:buClr>
              <a:buSzPts val="1700"/>
              <a:buNone/>
            </a:pP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Can build TinyML applications in Python only</a:t>
            </a:r>
            <a:br>
              <a:rPr lang="en" sz="1500"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using MicroPyton + emlearn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0" name="Google Shape;430;p49"/>
          <p:cNvSpPr/>
          <p:nvPr>
            <p:ph idx="4294967295" type="body"/>
          </p:nvPr>
        </p:nvSpPr>
        <p:spPr>
          <a:xfrm>
            <a:off x="793368" y="1515593"/>
            <a:ext cx="513000" cy="5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None/>
            </a:pPr>
            <a:r>
              <a:rPr b="1"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1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31" name="Google Shape;4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981" y="426038"/>
            <a:ext cx="835627" cy="83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emlearn</a:t>
            </a:r>
            <a:br>
              <a:rPr b="1" lang="en" sz="4800"/>
            </a:br>
            <a:r>
              <a:rPr lang="en" sz="4800"/>
              <a:t>6 years of TinyML</a:t>
            </a:r>
            <a:endParaRPr sz="4800"/>
          </a:p>
        </p:txBody>
      </p:sp>
      <p:sp>
        <p:nvSpPr>
          <p:cNvPr id="437" name="Google Shape;437;p50"/>
          <p:cNvSpPr txBox="1"/>
          <p:nvPr>
            <p:ph idx="1" type="subTitle"/>
          </p:nvPr>
        </p:nvSpPr>
        <p:spPr>
          <a:xfrm>
            <a:off x="311700" y="2237112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“scikit-learn for microcontrollers”</a:t>
            </a: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438" name="Google Shape;438;p50"/>
          <p:cNvSpPr txBox="1"/>
          <p:nvPr>
            <p:ph idx="1" type="subTitle"/>
          </p:nvPr>
        </p:nvSpPr>
        <p:spPr>
          <a:xfrm>
            <a:off x="311700" y="345880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jononor@gmail.com</a:t>
            </a:r>
            <a:endParaRPr sz="1800"/>
          </a:p>
        </p:txBody>
      </p:sp>
      <p:pic>
        <p:nvPicPr>
          <p:cNvPr id="439" name="Google Shape;439;p50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7457300" y="770150"/>
            <a:ext cx="1423125" cy="14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014800"/>
            <a:ext cx="9144000" cy="112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2"/>
          <p:cNvPicPr preferRelativeResize="0"/>
          <p:nvPr/>
        </p:nvPicPr>
        <p:blipFill rotWithShape="1">
          <a:blip r:embed="rId3">
            <a:alphaModFix/>
          </a:blip>
          <a:srcRect b="16389" l="11556" r="16666" t="15407"/>
          <a:stretch/>
        </p:blipFill>
        <p:spPr>
          <a:xfrm rot="2099982">
            <a:off x="6041457" y="1743762"/>
            <a:ext cx="2464460" cy="1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</a:t>
            </a:r>
            <a:r>
              <a:rPr lang="en"/>
              <a:t>Installing</a:t>
            </a:r>
            <a:endParaRPr/>
          </a:p>
        </p:txBody>
      </p:sp>
      <p:sp>
        <p:nvSpPr>
          <p:cNvPr id="452" name="Google Shape;452;p52"/>
          <p:cNvSpPr txBox="1"/>
          <p:nvPr/>
        </p:nvSpPr>
        <p:spPr>
          <a:xfrm>
            <a:off x="311700" y="1134350"/>
            <a:ext cx="647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prebuilt firmware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https://micropython.org/download/?port=esp32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Flash firmware to device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esptool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erase_flash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write_flash -z 0 micropython-v1.17.bin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to device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pip install mpremote</a:t>
            </a:r>
            <a:br>
              <a:rPr lang="en" sz="1800"/>
            </a:br>
            <a:r>
              <a:rPr lang="en" sz="1800"/>
              <a:t>	</a:t>
            </a:r>
            <a:r>
              <a:rPr lang="en"/>
              <a:t>mpremote repl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IDE (optional): Thonny, VS Code, et.c.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2"/>
          <p:cNvPicPr preferRelativeResize="0"/>
          <p:nvPr/>
        </p:nvPicPr>
        <p:blipFill rotWithShape="1">
          <a:blip r:embed="rId5">
            <a:alphaModFix/>
          </a:blip>
          <a:srcRect b="36019" l="1728" r="31283" t="30538"/>
          <a:stretch/>
        </p:blipFill>
        <p:spPr>
          <a:xfrm>
            <a:off x="3755575" y="3382450"/>
            <a:ext cx="4762375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for MicroPython - comparisons</a:t>
            </a:r>
            <a:endParaRPr/>
          </a:p>
        </p:txBody>
      </p:sp>
      <p:sp>
        <p:nvSpPr>
          <p:cNvPr id="460" name="Google Shape;460;p53"/>
          <p:cNvSpPr txBox="1"/>
          <p:nvPr>
            <p:ph idx="1" type="body"/>
          </p:nvPr>
        </p:nvSpPr>
        <p:spPr>
          <a:xfrm>
            <a:off x="311700" y="4462000"/>
            <a:ext cx="8520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461" name="Google Shape;461;p53"/>
          <p:cNvGraphicFramePr/>
          <p:nvPr/>
        </p:nvGraphicFramePr>
        <p:xfrm>
          <a:off x="371988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{04B83CC8-0448-4DC3-B5CC-673E85673E8F}</a:tableStyleId>
              </a:tblPr>
              <a:tblGrid>
                <a:gridCol w="1381575"/>
                <a:gridCol w="1910475"/>
                <a:gridCol w="1646025"/>
                <a:gridCol w="1646025"/>
                <a:gridCol w="1646025"/>
              </a:tblGrid>
              <a:tr h="37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Project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Deployment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Models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Program s</a:t>
                      </a:r>
                      <a:r>
                        <a:rPr b="1" lang="en" sz="1300"/>
                        <a:t>ize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Compute time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emlearn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Native mod .mpy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KNN, CNN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everywhereml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SVM, </a:t>
                      </a:r>
                      <a:r>
                        <a:rPr lang="en" sz="1300"/>
                        <a:t>KNN,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m2cgen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SVM, KNN, MLP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OpenMV.tf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Custom Fork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CNN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ulab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User C module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(build-your-own)</a:t>
                      </a:r>
                      <a:br>
                        <a:rPr lang="en" sz="1300" u="sng">
                          <a:solidFill>
                            <a:srgbClr val="990000"/>
                          </a:solidFill>
                        </a:rPr>
                      </a:b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Using nda</a:t>
                      </a: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rray primitives</a:t>
                      </a:r>
                      <a:endParaRPr sz="1300" u="sng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Unknown</a:t>
                      </a:r>
                      <a:br>
                        <a:rPr lang="en" sz="1300">
                          <a:solidFill>
                            <a:schemeClr val="dk1"/>
                          </a:solidFill>
                        </a:rPr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(assume good)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4"/>
          <p:cNvPicPr preferRelativeResize="0"/>
          <p:nvPr/>
        </p:nvPicPr>
        <p:blipFill rotWithShape="1">
          <a:blip r:embed="rId3">
            <a:alphaModFix/>
          </a:blip>
          <a:srcRect b="0" l="17567" r="17560" t="0"/>
          <a:stretch/>
        </p:blipFill>
        <p:spPr>
          <a:xfrm>
            <a:off x="5841650" y="213700"/>
            <a:ext cx="3208075" cy="27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 txBox="1"/>
          <p:nvPr>
            <p:ph type="title"/>
          </p:nvPr>
        </p:nvSpPr>
        <p:spPr>
          <a:xfrm>
            <a:off x="311700" y="555600"/>
            <a:ext cx="5670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</a:t>
            </a:r>
            <a:r>
              <a:rPr lang="en"/>
              <a:t>icrocontroller</a:t>
            </a:r>
            <a:r>
              <a:rPr lang="en"/>
              <a:t> - tiny programmable chip</a:t>
            </a:r>
            <a:endParaRPr/>
          </a:p>
        </p:txBody>
      </p:sp>
      <p:sp>
        <p:nvSpPr>
          <p:cNvPr id="468" name="Google Shape;468;p54"/>
          <p:cNvSpPr txBox="1"/>
          <p:nvPr>
            <p:ph idx="1" type="body"/>
          </p:nvPr>
        </p:nvSpPr>
        <p:spPr>
          <a:xfrm>
            <a:off x="311700" y="2713725"/>
            <a:ext cx="44637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 20 </a:t>
            </a:r>
            <a:r>
              <a:rPr i="1" lang="en" sz="1800"/>
              <a:t>billions</a:t>
            </a:r>
            <a:r>
              <a:rPr lang="en" sz="1800"/>
              <a:t> shipped </a:t>
            </a:r>
            <a:r>
              <a:rPr i="1" lang="en" sz="1800"/>
              <a:t>per year</a:t>
            </a:r>
            <a:r>
              <a:rPr lang="en" sz="1800"/>
              <a:t>!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Increasingly accessible for hobbyists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2010: Arduino Uno</a:t>
            </a:r>
            <a:br>
              <a:rPr lang="en" sz="1800"/>
            </a:br>
            <a:r>
              <a:rPr lang="en" sz="1800"/>
              <a:t>2014: MicroPython </a:t>
            </a:r>
            <a:br>
              <a:rPr lang="en" sz="1800"/>
            </a:br>
            <a:r>
              <a:rPr lang="en" sz="1800"/>
              <a:t>2019: MicroPython 1.10 - ESP32 PSRAM</a:t>
            </a:r>
            <a:endParaRPr sz="1800"/>
          </a:p>
        </p:txBody>
      </p:sp>
      <p:pic>
        <p:nvPicPr>
          <p:cNvPr id="469" name="Google Shape;469;p54"/>
          <p:cNvPicPr preferRelativeResize="0"/>
          <p:nvPr/>
        </p:nvPicPr>
        <p:blipFill rotWithShape="1">
          <a:blip r:embed="rId4">
            <a:alphaModFix/>
          </a:blip>
          <a:srcRect b="12155" l="19143" r="8779" t="13317"/>
          <a:stretch/>
        </p:blipFill>
        <p:spPr>
          <a:xfrm flipH="1">
            <a:off x="5935925" y="3082150"/>
            <a:ext cx="3208076" cy="20864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4"/>
          <p:cNvSpPr txBox="1"/>
          <p:nvPr/>
        </p:nvSpPr>
        <p:spPr>
          <a:xfrm>
            <a:off x="311700" y="1062863"/>
            <a:ext cx="4724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Compute power: 1 / 1000x of a smartphone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RAM: 			0.10 - 1 000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Program space:	 	1.0   -  10 000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Compute			10    -  1000 DMIPS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Price: 			0.10 - 10 USD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5"/>
          <p:cNvPicPr preferRelativeResize="0"/>
          <p:nvPr/>
        </p:nvPicPr>
        <p:blipFill rotWithShape="1">
          <a:blip r:embed="rId3">
            <a:alphaModFix/>
          </a:blip>
          <a:srcRect b="21636" l="17242" r="55621" t="40204"/>
          <a:stretch/>
        </p:blipFill>
        <p:spPr>
          <a:xfrm>
            <a:off x="5893075" y="2094512"/>
            <a:ext cx="3026952" cy="239422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RandomForest model</a:t>
            </a:r>
            <a:endParaRPr/>
          </a:p>
        </p:txBody>
      </p:sp>
      <p:sp>
        <p:nvSpPr>
          <p:cNvPr id="477" name="Google Shape;477;p55"/>
          <p:cNvSpPr txBox="1"/>
          <p:nvPr>
            <p:ph idx="1" type="body"/>
          </p:nvPr>
        </p:nvSpPr>
        <p:spPr>
          <a:xfrm>
            <a:off x="311700" y="1152475"/>
            <a:ext cx="67530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Standard </a:t>
            </a:r>
            <a:r>
              <a:rPr lang="en"/>
              <a:t>process - familiar to anyone who has used scikit-learn.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- Make sure model size is not huge.</a:t>
            </a:r>
            <a:endParaRPr/>
          </a:p>
        </p:txBody>
      </p:sp>
      <p:pic>
        <p:nvPicPr>
          <p:cNvPr id="478" name="Google Shape;4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5"/>
          <p:cNvSpPr txBox="1"/>
          <p:nvPr/>
        </p:nvSpPr>
        <p:spPr>
          <a:xfrm>
            <a:off x="379075" y="1906375"/>
            <a:ext cx="5574300" cy="2770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preprocess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windows = train.groupby(....).apply(</a:t>
            </a:r>
            <a:r>
              <a:rPr b="1" lang="en">
                <a:solidFill>
                  <a:schemeClr val="dk1"/>
                </a:solidFill>
              </a:rPr>
              <a:t>create_windows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length=</a:t>
            </a:r>
            <a:r>
              <a:rPr lang="en">
                <a:solidFill>
                  <a:srgbClr val="E36209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2000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rgbClr val="005CC5"/>
                </a:solidFill>
              </a:rPr>
              <a:t>15</a:t>
            </a:r>
            <a:r>
              <a:rPr lang="en">
                <a:solidFill>
                  <a:schemeClr val="dk1"/>
                </a:solidFill>
              </a:rPr>
              <a:t>), hop=</a:t>
            </a:r>
            <a:r>
              <a:rPr lang="en">
                <a:solidFill>
                  <a:srgbClr val="E36209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260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rgbClr val="005CC5"/>
                </a:solidFill>
              </a:rPr>
              <a:t>16</a:t>
            </a:r>
            <a:r>
              <a:rPr lang="en">
                <a:solidFill>
                  <a:schemeClr val="dk1"/>
                </a:solidFill>
              </a:rPr>
              <a:t>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features = windows.groupby(...).apply(</a:t>
            </a:r>
            <a:r>
              <a:rPr b="1" lang="en">
                <a:solidFill>
                  <a:schemeClr val="dk1"/>
                </a:solidFill>
              </a:rPr>
              <a:t>spectral_features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train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from</a:t>
            </a:r>
            <a:r>
              <a:rPr lang="en">
                <a:solidFill>
                  <a:schemeClr val="dk1"/>
                </a:solidFill>
              </a:rPr>
              <a:t> sklearn.ensemble </a:t>
            </a: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RandomForestClassifier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est = </a:t>
            </a:r>
            <a:r>
              <a:rPr b="1" lang="en">
                <a:solidFill>
                  <a:schemeClr val="dk1"/>
                </a:solidFill>
              </a:rPr>
              <a:t>RandomForestClassifier(n_estimators=</a:t>
            </a:r>
            <a:r>
              <a:rPr b="1" lang="en">
                <a:solidFill>
                  <a:srgbClr val="005CC5"/>
                </a:solidFill>
              </a:rPr>
              <a:t>10</a:t>
            </a:r>
            <a:r>
              <a:rPr b="1" lang="en">
                <a:solidFill>
                  <a:schemeClr val="dk1"/>
                </a:solidFill>
              </a:rPr>
              <a:t>, max_depth=</a:t>
            </a:r>
            <a:r>
              <a:rPr b="1" lang="en">
                <a:solidFill>
                  <a:srgbClr val="005CC5"/>
                </a:solidFill>
              </a:rPr>
              <a:t>5</a:t>
            </a:r>
            <a:r>
              <a:rPr b="1" lang="en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est.fit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chemeClr val="dk1"/>
                </a:solidFill>
              </a:rPr>
              <a:t>features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features.reset_index()[</a:t>
            </a:r>
            <a:r>
              <a:rPr lang="en">
                <a:solidFill>
                  <a:srgbClr val="032F62"/>
                </a:solidFill>
              </a:rPr>
              <a:t>'class'</a:t>
            </a:r>
            <a:r>
              <a:rPr lang="en">
                <a:solidFill>
                  <a:schemeClr val="dk1"/>
                </a:solidFill>
              </a:rPr>
              <a:t>]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evalutate on test set</a:t>
            </a:r>
            <a:br>
              <a:rPr lang="en">
                <a:solidFill>
                  <a:srgbClr val="6A737D"/>
                </a:solidFill>
              </a:rPr>
            </a:br>
            <a:r>
              <a:rPr lang="en">
                <a:solidFill>
                  <a:srgbClr val="6A737D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4" name="Google Shape;484;p56"/>
          <p:cNvGraphicFramePr/>
          <p:nvPr/>
        </p:nvGraphicFramePr>
        <p:xfrm>
          <a:off x="357375" y="14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{04B83CC8-0448-4DC3-B5CC-673E85673E8F}</a:tableStyleId>
              </a:tblPr>
              <a:tblGrid>
                <a:gridCol w="2363425"/>
                <a:gridCol w="622575"/>
                <a:gridCol w="924425"/>
                <a:gridCol w="1073050"/>
                <a:gridCol w="1431050"/>
                <a:gridCol w="718050"/>
                <a:gridCol w="684575"/>
                <a:gridCol w="735875"/>
              </a:tblGrid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RAM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FLASH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CPU</a:t>
                      </a:r>
                      <a:r>
                        <a:rPr lang="en" sz="1200"/>
                        <a:t> (CoreMark)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IMU</a:t>
                      </a:r>
                      <a:br>
                        <a:rPr lang="en" sz="1200"/>
                      </a:br>
                      <a:r>
                        <a:rPr lang="en" sz="1000"/>
                        <a:t>100 hz</a:t>
                      </a:r>
                      <a:br>
                        <a:rPr lang="en" sz="1000"/>
                      </a:br>
                      <a:r>
                        <a:rPr lang="en" sz="1000"/>
                        <a:t>5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Sound</a:t>
                      </a:r>
                      <a:br>
                        <a:rPr lang="en" sz="1200"/>
                      </a:br>
                      <a:r>
                        <a:rPr lang="en" sz="1000"/>
                        <a:t>16 kHz</a:t>
                      </a:r>
                      <a:br>
                        <a:rPr lang="en" sz="1000"/>
                      </a:br>
                      <a:r>
                        <a:rPr lang="en" sz="1000"/>
                        <a:t>1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Image</a:t>
                      </a:r>
                      <a:br>
                        <a:rPr lang="en" sz="1200"/>
                      </a:br>
                      <a:r>
                        <a:rPr lang="en" sz="1000"/>
                        <a:t>64x64 px</a:t>
                      </a:r>
                      <a:br>
                        <a:rPr lang="en" sz="1000"/>
                      </a:br>
                      <a:r>
                        <a:rPr lang="en" sz="1000"/>
                        <a:t>1 fps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Uno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ATMega 328 @ 16 Mhz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BLE 33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NRF52840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ARM Cortex M4F @ 64 Mhz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ESP32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ESP32-S3 @ 240 Mhz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613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Teensy 4.0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ARM Cortex M7 @ 600 Mhz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5" name="Google Shape;48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feasibility versus microcontroller type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7" name="Google Shape;137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1340300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6078975" y="1246425"/>
            <a:ext cx="2808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Benefits vs sending data to cloud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79400" lvl="0" marL="3429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Stand-alone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latency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 efficiency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Privacy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cost</a:t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Sensor data analysis with Machine Learning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11700" y="4368300"/>
            <a:ext cx="49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System diagram for “TinyML” solution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41731" r="9528" t="36980"/>
          <a:stretch/>
        </p:blipFill>
        <p:spPr>
          <a:xfrm>
            <a:off x="2913400" y="2756138"/>
            <a:ext cx="3317210" cy="24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10156" l="0" r="46714" t="4351"/>
          <a:stretch/>
        </p:blipFill>
        <p:spPr>
          <a:xfrm>
            <a:off x="0" y="0"/>
            <a:ext cx="2921050" cy="28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5">
            <a:alphaModFix/>
          </a:blip>
          <a:srcRect b="0" l="31006" r="17289" t="0"/>
          <a:stretch/>
        </p:blipFill>
        <p:spPr>
          <a:xfrm>
            <a:off x="0" y="2778575"/>
            <a:ext cx="2921050" cy="2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6">
            <a:alphaModFix/>
          </a:blip>
          <a:srcRect b="0" l="35249" r="0" t="0"/>
          <a:stretch/>
        </p:blipFill>
        <p:spPr>
          <a:xfrm>
            <a:off x="5927400" y="-811725"/>
            <a:ext cx="3216599" cy="372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7">
            <a:alphaModFix/>
          </a:blip>
          <a:srcRect b="17891" l="4670" r="37526" t="0"/>
          <a:stretch/>
        </p:blipFill>
        <p:spPr>
          <a:xfrm>
            <a:off x="2921050" y="0"/>
            <a:ext cx="3006351" cy="27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8">
            <a:alphaModFix/>
          </a:blip>
          <a:srcRect b="0" l="823" r="13376" t="12487"/>
          <a:stretch/>
        </p:blipFill>
        <p:spPr>
          <a:xfrm>
            <a:off x="5927400" y="2732375"/>
            <a:ext cx="3216599" cy="24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115888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Consumer Tech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3110213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Industrial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104538" y="2270675"/>
            <a:ext cx="21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Fun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emlearn </a:t>
            </a:r>
            <a:br>
              <a:rPr lang="en"/>
            </a:br>
            <a:r>
              <a:rPr lang="en"/>
              <a:t>- Machine Learning for microcontrollers</a:t>
            </a:r>
            <a:endParaRPr/>
          </a:p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432600" y="1806475"/>
            <a:ext cx="34839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Convenient training</a:t>
            </a:r>
            <a:endParaRPr b="1" sz="1800">
              <a:solidFill>
                <a:schemeClr val="dk1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Model creation </a:t>
            </a:r>
            <a:r>
              <a:rPr b="1" lang="en" sz="1800"/>
              <a:t>in Python</a:t>
            </a:r>
            <a:endParaRPr b="1" sz="1800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Use standard libraries</a:t>
            </a:r>
            <a:endParaRPr b="1" sz="1800"/>
          </a:p>
          <a:p>
            <a:pPr indent="-2794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/>
              <a:t>scikit-learn</a:t>
            </a:r>
            <a:endParaRPr sz="1800"/>
          </a:p>
          <a:p>
            <a:pPr indent="-2794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/>
              <a:t>Keras</a:t>
            </a:r>
            <a:endParaRPr sz="1800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One-line to </a:t>
            </a:r>
            <a:r>
              <a:rPr b="1" lang="en" sz="1800"/>
              <a:t>export to C</a:t>
            </a:r>
            <a:endParaRPr b="1" sz="1800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Verification tools included</a:t>
            </a:r>
            <a:endParaRPr sz="1800"/>
          </a:p>
        </p:txBody>
      </p:sp>
      <p:sp>
        <p:nvSpPr>
          <p:cNvPr id="168" name="Google Shape;168;p26"/>
          <p:cNvSpPr txBox="1"/>
          <p:nvPr>
            <p:ph idx="4294967295" type="body"/>
          </p:nvPr>
        </p:nvSpPr>
        <p:spPr>
          <a:xfrm>
            <a:off x="4469750" y="1806475"/>
            <a:ext cx="37200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Embedded Friendly C code</a:t>
            </a:r>
            <a:endParaRPr b="1">
              <a:solidFill>
                <a:schemeClr val="dk1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/>
              <a:t>Portable C99</a:t>
            </a:r>
            <a:r>
              <a:rPr lang="en"/>
              <a:t> code</a:t>
            </a:r>
            <a:endParaRPr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No dynamic allocations</a:t>
            </a:r>
            <a:endParaRPr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/>
              <a:t>Header-only</a:t>
            </a:r>
            <a:endParaRPr b="1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High </a:t>
            </a:r>
            <a:r>
              <a:rPr b="1" lang="en"/>
              <a:t>test coverage</a:t>
            </a:r>
            <a:endParaRPr b="1"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Integer/</a:t>
            </a:r>
            <a:r>
              <a:rPr b="1" lang="en"/>
              <a:t>fixed-point</a:t>
            </a:r>
            <a:r>
              <a:rPr lang="en"/>
              <a:t> math *</a:t>
            </a:r>
            <a:endParaRPr/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/>
              <a:t>Small</a:t>
            </a:r>
            <a:r>
              <a:rPr lang="en"/>
              <a:t>. 2 kB+ FLASH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br>
              <a:rPr lang="en"/>
            </a:br>
            <a:r>
              <a:rPr lang="en"/>
              <a:t>* Only some models</a:t>
            </a:r>
            <a:endParaRPr/>
          </a:p>
        </p:txBody>
      </p:sp>
      <p:sp>
        <p:nvSpPr>
          <p:cNvPr id="169" name="Google Shape;169;p26"/>
          <p:cNvSpPr txBox="1"/>
          <p:nvPr>
            <p:ph idx="4294967295" type="body"/>
          </p:nvPr>
        </p:nvSpPr>
        <p:spPr>
          <a:xfrm>
            <a:off x="524625" y="1361700"/>
            <a:ext cx="488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https://github.com/emlearn/emlearn/</a:t>
            </a:r>
            <a:r>
              <a:rPr b="1" lang="en" sz="1400"/>
              <a:t> </a:t>
            </a:r>
            <a:endParaRPr b="1" sz="1400"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tasks</a:t>
            </a:r>
            <a:endParaRPr/>
          </a:p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4785600" y="1581950"/>
            <a:ext cx="40467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Supports the most common tasks</a:t>
            </a:r>
            <a:br>
              <a:rPr lang="en" sz="1800"/>
            </a:br>
            <a:r>
              <a:rPr lang="en" sz="1800"/>
              <a:t>for embedded</a:t>
            </a:r>
            <a:br>
              <a:rPr lang="en" sz="1800"/>
            </a:br>
            <a:r>
              <a:rPr lang="en" sz="1800"/>
              <a:t>&amp; sensor data </a:t>
            </a:r>
            <a:r>
              <a:rPr lang="en" sz="1800"/>
              <a:t>use cases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Anomaly Detection</a:t>
            </a:r>
            <a:endParaRPr sz="18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111550"/>
            <a:ext cx="4157100" cy="38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152475"/>
            <a:ext cx="45561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Selection of simple &amp; effective</a:t>
            </a:r>
            <a:br>
              <a:rPr lang="en" sz="1800"/>
            </a:br>
            <a:r>
              <a:rPr lang="en" sz="1800"/>
              <a:t>embedded-friendly models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Decision Trees (DT)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 (RF)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 Nearest Neighbors (KNN)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Gaussian Mixture Models (GMM)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Multi-Layer-Perceptron (MLP)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models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0" r="0" t="24046"/>
          <a:stretch/>
        </p:blipFill>
        <p:spPr>
          <a:xfrm>
            <a:off x="4572000" y="3732125"/>
            <a:ext cx="3206226" cy="13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4">
            <a:alphaModFix/>
          </a:blip>
          <a:srcRect b="10254" l="13900" r="30226" t="5279"/>
          <a:stretch/>
        </p:blipFill>
        <p:spPr>
          <a:xfrm>
            <a:off x="4514208" y="1800600"/>
            <a:ext cx="1906193" cy="1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5">
            <a:alphaModFix/>
          </a:blip>
          <a:srcRect b="18689" l="0" r="37659" t="26079"/>
          <a:stretch/>
        </p:blipFill>
        <p:spPr>
          <a:xfrm>
            <a:off x="4394325" y="222362"/>
            <a:ext cx="2716201" cy="14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6">
            <a:alphaModFix/>
          </a:blip>
          <a:srcRect b="54956" l="1696" r="54927" t="14364"/>
          <a:stretch/>
        </p:blipFill>
        <p:spPr>
          <a:xfrm>
            <a:off x="6635600" y="1937175"/>
            <a:ext cx="2231025" cy="15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